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75" r:id="rId2"/>
    <p:sldId id="257" r:id="rId3"/>
    <p:sldId id="258" r:id="rId4"/>
    <p:sldId id="260" r:id="rId5"/>
    <p:sldId id="264" r:id="rId6"/>
    <p:sldId id="26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3068960"/>
            <a:ext cx="6477000" cy="2798440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Исследовательская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Анализ исторического источника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8092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вот дальше остановлюсь на причинах, которые должны и могут быть устранены самой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областью.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 Ижевских заводах почти нет рабочих-удмуртов, хуже того, даже имевшиеся ранее постепенно сокращались и уходили с завода, не получая поддержки в смысле оставления их на заводе, а уж тем более в смысле поднятия их квалификации.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было вынесено много решений о переводе делопроизводства и работы в целом ряде учреждений и районов на вотский язык, но это весьма слабо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проводится.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Третье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недостаточно энергично ведется работа по подготовке и переподготовке вотских работников и посылке их в разного рода учебные заведения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algn="just"/>
            <a:r>
              <a:rPr lang="ru-RU" dirty="0" smtClean="0"/>
              <a:t>Укажите название политики, ориентированной на использование  национальных кадров для работы в государственных органах, в хозяйственных и культурно-просветительских учреждениях, а также нацеленной на перевод на национальные языки делопроизводства, образования, печати. В 2-3 предложениях перечислите проблемы, препятствовавшие, по мнению автора, решению национальных вопросов.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исторического источника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Ковальченко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писал, что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исторические 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всё, созданное в процессе человеческой деятельности и несущее информацию о многообразных сторонах общественной жизни».</a:t>
            </a:r>
          </a:p>
          <a:p>
            <a:pPr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indent="4572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Исторический источник –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носитель значимой исторической информации.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исторического источника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Большие группы исторических источников - </a:t>
            </a:r>
            <a:r>
              <a:rPr lang="ru-RU" b="1" dirty="0" smtClean="0"/>
              <a:t>типы</a:t>
            </a:r>
          </a:p>
          <a:p>
            <a:pPr algn="just"/>
            <a:r>
              <a:rPr lang="ru-RU" dirty="0" smtClean="0"/>
              <a:t>Тип источника зависит от того, как закодирована информация, на каком носителе она хранится.</a:t>
            </a:r>
          </a:p>
          <a:p>
            <a:pPr>
              <a:buNone/>
            </a:pPr>
            <a:r>
              <a:rPr lang="ru-RU" b="1" dirty="0" smtClean="0"/>
              <a:t>Типы исторических источников: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Письменные исторические источники.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Вещественные исторические источники (предметы материальной культуры).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Устные исторические источники (былины, сказки).</a:t>
            </a:r>
          </a:p>
          <a:p>
            <a:pPr marL="514350" indent="-514350">
              <a:buAutoNum type="arabicPeriod"/>
            </a:pPr>
            <a:r>
              <a:rPr lang="ru-RU" sz="3200" dirty="0" err="1" smtClean="0"/>
              <a:t>Кинофонофотодокументы</a:t>
            </a:r>
            <a:r>
              <a:rPr lang="ru-RU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Электронные источники.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исторического источника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514350">
              <a:buNone/>
            </a:pPr>
            <a:r>
              <a:rPr lang="ru-RU" b="1" dirty="0" smtClean="0"/>
              <a:t>Типы</a:t>
            </a:r>
            <a:r>
              <a:rPr lang="ru-RU" dirty="0" smtClean="0"/>
              <a:t> источников подразделяются на </a:t>
            </a:r>
            <a:r>
              <a:rPr lang="ru-RU" b="1" dirty="0" smtClean="0"/>
              <a:t>виды</a:t>
            </a:r>
            <a:r>
              <a:rPr lang="ru-RU" dirty="0" smtClean="0"/>
              <a:t>. </a:t>
            </a:r>
            <a:r>
              <a:rPr lang="ru-RU" b="1" dirty="0" smtClean="0"/>
              <a:t>Виды письменных источников:</a:t>
            </a:r>
          </a:p>
          <a:p>
            <a:pPr marL="514350" indent="514350" algn="just"/>
            <a:r>
              <a:rPr lang="ru-RU" sz="2400" dirty="0" smtClean="0"/>
              <a:t>Законодательные </a:t>
            </a:r>
            <a:r>
              <a:rPr lang="ru-RU" sz="2400" dirty="0" smtClean="0"/>
              <a:t>памятники.</a:t>
            </a:r>
          </a:p>
          <a:p>
            <a:pPr marL="514350" indent="514350" algn="just"/>
            <a:r>
              <a:rPr lang="ru-RU" sz="2400" dirty="0" smtClean="0"/>
              <a:t>Делопроизводственная документация.</a:t>
            </a:r>
          </a:p>
          <a:p>
            <a:pPr marL="514350" indent="514350" algn="just"/>
            <a:r>
              <a:rPr lang="ru-RU" sz="2400" dirty="0" smtClean="0"/>
              <a:t>Статистические </a:t>
            </a:r>
            <a:r>
              <a:rPr lang="ru-RU" sz="2400" dirty="0" smtClean="0"/>
              <a:t>источники.</a:t>
            </a:r>
          </a:p>
          <a:p>
            <a:pPr marL="514350" indent="514350" algn="just"/>
            <a:r>
              <a:rPr lang="ru-RU" sz="2400" dirty="0" smtClean="0"/>
              <a:t>Документы личного происхождения (дневники, мемуары, письма).</a:t>
            </a:r>
          </a:p>
          <a:p>
            <a:pPr marL="514350" indent="514350" algn="just"/>
            <a:r>
              <a:rPr lang="ru-RU" sz="2400" dirty="0" smtClean="0"/>
              <a:t>Периодическая печать.</a:t>
            </a:r>
          </a:p>
          <a:p>
            <a:pPr marL="514350" indent="51435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Этапы работы с историческим источником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700808"/>
            <a:ext cx="2594248" cy="434340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Определение внешних особенностей памятника </a:t>
            </a:r>
          </a:p>
          <a:p>
            <a:r>
              <a:rPr lang="ru-RU" sz="2000" b="1" dirty="0" smtClean="0"/>
              <a:t>материал и орудие письма</a:t>
            </a:r>
          </a:p>
          <a:p>
            <a:r>
              <a:rPr lang="ru-RU" sz="2000" b="1" dirty="0" smtClean="0"/>
              <a:t>тип письма</a:t>
            </a:r>
          </a:p>
          <a:p>
            <a:r>
              <a:rPr lang="ru-RU" sz="2000" b="1" dirty="0" smtClean="0"/>
              <a:t>рукопись или машинопись</a:t>
            </a:r>
          </a:p>
          <a:p>
            <a:r>
              <a:rPr lang="ru-RU" sz="2000" b="1" dirty="0" smtClean="0"/>
              <a:t>штампы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04864"/>
            <a:ext cx="582575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работы с историческим источником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700808"/>
            <a:ext cx="2088232" cy="43434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Прочтение документа</a:t>
            </a:r>
            <a:endParaRPr lang="ru-RU" sz="2800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347864" y="1772816"/>
            <a:ext cx="2232248" cy="43434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Установление времени,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места,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авторства,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sz="2400" b="1" dirty="0" smtClean="0">
                <a:solidFill>
                  <a:schemeClr val="lt1"/>
                </a:solidFill>
              </a:rPr>
              <a:t>о</a:t>
            </a:r>
            <a:r>
              <a:rPr kumimoji="0" lang="ru-RU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бстоятельств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целей создания источника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652120" y="3429000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555776" y="3356992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6516216" y="1772816"/>
            <a:ext cx="2304256" cy="43434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>
            <a:noAutofit/>
          </a:bodyPr>
          <a:lstStyle/>
          <a:p>
            <a:pPr lvl="0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</a:pPr>
            <a:r>
              <a:rPr lang="ru-RU" sz="2000" b="1" dirty="0" smtClean="0">
                <a:solidFill>
                  <a:schemeClr val="bg1"/>
                </a:solidFill>
              </a:rPr>
              <a:t>Анализ содержания текста источника: </a:t>
            </a:r>
          </a:p>
          <a:p>
            <a:pPr lvl="0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</a:pPr>
            <a:r>
              <a:rPr lang="ru-RU" sz="2000" b="1" dirty="0" smtClean="0">
                <a:solidFill>
                  <a:schemeClr val="bg1"/>
                </a:solidFill>
              </a:rPr>
              <a:t>фактической стороны событий, </a:t>
            </a:r>
          </a:p>
          <a:p>
            <a:pPr lvl="0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</a:pPr>
            <a:r>
              <a:rPr lang="ru-RU" sz="2000" b="1" dirty="0" smtClean="0">
                <a:solidFill>
                  <a:schemeClr val="bg1"/>
                </a:solidFill>
              </a:rPr>
              <a:t>индивидуальных особенностей автора, </a:t>
            </a:r>
          </a:p>
          <a:p>
            <a:pPr lvl="0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</a:pPr>
            <a:r>
              <a:rPr lang="ru-RU" sz="2000" b="1" dirty="0" smtClean="0">
                <a:solidFill>
                  <a:schemeClr val="bg1"/>
                </a:solidFill>
              </a:rPr>
              <a:t>полноты и оценки представленных событий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8471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доклада ответственного инструктора ЦК РКП(б)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Рогозинского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проведении национальной политики в Вотской автономной области. 19 августа 1925 г.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всего, приведу несколько цифровых данных: область имеет 3 уезда, 34 волости с 26800 кв. верст и около 700000 населения. Из этого населения: удмуртов, или как мы их неправильно называем, вотяков – 58 %, русских – 37 % и прочих – 3,7 %. Область возникла в 1921 г. Национальная политика усвоена Вотской партийной организацией лишь в последние год-полтора. Проведение же ее в жизнь все еще заставляет желать много.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Вопросы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исторического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источника.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название социально-экономической политики, проводимой в СССР в то время, когда был написан текст исторического источника.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Напишите хронологические рамки (годы) проведения этой политики.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был автором данного исторического источника?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когда отмечается День государственности Удмуртской Республики? Объясните, почему именно эта дата выбрана днем празднования государственности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Удмуртии.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указан в тексте исторического источника как год возникновения Вотской автономной области?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Объясните,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именно этот год длительное время считался годом создания государственности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Удмуртии.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1520" y="-11415"/>
            <a:ext cx="871296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Остановлюсь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коротенько, прежде всего, на объективных затруднениях.</a:t>
            </a:r>
          </a:p>
          <a:p>
            <a:pPr marL="457200" lvl="0" indent="-457200" algn="just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Чрезвычайная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экономическая слабость и неразвитость области, вследствие чего, между прочим, ей очень трудно содержать дорогостоящий областной аппарат, по своим размерам могущий обслуживать значительно большую территорию и население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Незаконченность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смысле экономического оформления области и в связи с этим отсутствие экономического единства и экономического центра в области, что, между прочим, ведет к невозможности осуществления какой бы то ни было экономической политики и регулирования хозяйственной жизни области. Между прочим, здесь следует отметить, что разные части области тяготеют и связаны с различными пунктами вне области – Вятка, Казань, Урал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Отсутствие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необходимых путей сообщения и в связи с этим трудность установления связи между различными районами области и ее центром, например,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Глазовский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уезд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менее трех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стоявших перед Вотской автономной областью в 1920-е гг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1296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Задачи, стоящие перед областью,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действительно огромные. Так, в области более 80 % неграмотных.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Ликпункты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охватывают всего 2 % неграмотного населения, при таковом условии ликвидировать неграмотность в области удастся через 40 – 50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области чрезвычайно распространены чесотка и трахома. Между тем в лечебных учреждениях отмечается крайний недостаток даже по сравнению с нашими обычными губерниями. И на все эти нужды область имеет небольшой и очень слабо растущий бюджет и притом неизменно дефицитный, в среднем до 35 %.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центре области находятся Ижевские заводы, но так как они являются военными заводами, то с них, несмотря на значительный их оборот, область почти ничего не получает. Между тем другие губернии с гражданскими заводами и с таким же оборотом имеют громаднейший доход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7200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Вопрос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dirty="0" smtClean="0"/>
              <a:t>Опираясь на текст исторического источника и ваши знания по истории Удмуртии, напишите не менее трех причин, которыми были обусловлены выделенные вами проблемы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679</TotalTime>
  <Words>855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Исследовательская работа</vt:lpstr>
      <vt:lpstr>Анализ исторического источника</vt:lpstr>
      <vt:lpstr>Анализ исторического источника</vt:lpstr>
      <vt:lpstr>Анализ исторического источника</vt:lpstr>
      <vt:lpstr>Этапы работы с историческим источником</vt:lpstr>
      <vt:lpstr>Этапы работы с историческим источником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исторического источника</dc:title>
  <dc:creator>User</dc:creator>
  <cp:lastModifiedBy>Pavel</cp:lastModifiedBy>
  <cp:revision>72</cp:revision>
  <dcterms:created xsi:type="dcterms:W3CDTF">2014-02-04T18:36:43Z</dcterms:created>
  <dcterms:modified xsi:type="dcterms:W3CDTF">2020-01-21T20:41:45Z</dcterms:modified>
</cp:coreProperties>
</file>