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3" r:id="rId17"/>
    <p:sldId id="275" r:id="rId18"/>
    <p:sldId id="276" r:id="rId19"/>
    <p:sldId id="279" r:id="rId20"/>
    <p:sldId id="277" r:id="rId21"/>
    <p:sldId id="278" r:id="rId22"/>
    <p:sldId id="280" r:id="rId23"/>
    <p:sldId id="281" r:id="rId24"/>
    <p:sldId id="282" r:id="rId25"/>
    <p:sldId id="284" r:id="rId26"/>
    <p:sldId id="283" r:id="rId27"/>
    <p:sldId id="285" r:id="rId28"/>
    <p:sldId id="286" r:id="rId29"/>
    <p:sldId id="287" r:id="rId30"/>
    <p:sldId id="288" r:id="rId31"/>
    <p:sldId id="289" r:id="rId32"/>
    <p:sldId id="29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Художественная культура Удмуртии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Понятие и этапы развития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8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solidFill>
                  <a:srgbClr val="FFFF00"/>
                </a:solidFill>
              </a:rPr>
              <a:t>. </a:t>
            </a:r>
            <a:r>
              <a:rPr lang="ru-RU" sz="1800" dirty="0">
                <a:solidFill>
                  <a:srgbClr val="FFFF00"/>
                </a:solidFill>
              </a:rPr>
              <a:t>Каждый мужчина и каждая женщина владели </a:t>
            </a:r>
            <a:r>
              <a:rPr lang="ru-RU" sz="1800" b="1" dirty="0">
                <a:solidFill>
                  <a:srgbClr val="FFFF00"/>
                </a:solidFill>
              </a:rPr>
              <a:t>домашними ремеслами</a:t>
            </a:r>
            <a:r>
              <a:rPr lang="ru-RU" sz="1800" dirty="0">
                <a:solidFill>
                  <a:srgbClr val="FFFF00"/>
                </a:solidFill>
              </a:rPr>
              <a:t>: обработкой кож, дерева, изготовлением текстильных изделий. Гончарство и кузнечное дело постепенно выделились в область </a:t>
            </a:r>
            <a:r>
              <a:rPr lang="ru-RU" sz="1800" b="1" dirty="0">
                <a:solidFill>
                  <a:srgbClr val="FFFF00"/>
                </a:solidFill>
              </a:rPr>
              <a:t>профессионального мастерства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22" y="1968663"/>
            <a:ext cx="6997677" cy="4195762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946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FFFF00"/>
                </a:solidFill>
              </a:rPr>
              <a:t>Обрядовые действия способствовали развитию устного </a:t>
            </a:r>
            <a:r>
              <a:rPr lang="ru-RU" sz="2000" b="1" dirty="0" smtClean="0">
                <a:solidFill>
                  <a:srgbClr val="FFFF00"/>
                </a:solidFill>
              </a:rPr>
              <a:t>словесного, музыкального, танцевального творчества в формах фольклора.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94" y="1455576"/>
            <a:ext cx="7892660" cy="4873953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991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2. Период присоединения к Русскому государству, христианизации и промышленного освоения края (Х</a:t>
            </a:r>
            <a:r>
              <a:rPr lang="en-US" sz="2000" b="1" dirty="0" smtClean="0">
                <a:solidFill>
                  <a:srgbClr val="FFFF00"/>
                </a:solidFill>
              </a:rPr>
              <a:t>VI</a:t>
            </a:r>
            <a:r>
              <a:rPr lang="ru-RU" sz="2000" b="1" dirty="0" smtClean="0">
                <a:solidFill>
                  <a:srgbClr val="FFFF00"/>
                </a:solidFill>
              </a:rPr>
              <a:t> – 1я пол. Х</a:t>
            </a:r>
            <a:r>
              <a:rPr lang="en-US" sz="2000" b="1" dirty="0" smtClean="0">
                <a:solidFill>
                  <a:srgbClr val="FFFF00"/>
                </a:solidFill>
              </a:rPr>
              <a:t>I</a:t>
            </a:r>
            <a:r>
              <a:rPr lang="ru-RU" sz="2000" b="1" dirty="0" smtClean="0">
                <a:solidFill>
                  <a:srgbClr val="FFFF00"/>
                </a:solidFill>
              </a:rPr>
              <a:t>Х в.</a:t>
            </a:r>
            <a:r>
              <a:rPr lang="en-US" sz="2000" b="1" dirty="0" smtClean="0">
                <a:solidFill>
                  <a:srgbClr val="FFFF00"/>
                </a:solidFill>
              </a:rPr>
              <a:t>)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1800" b="1" dirty="0" smtClean="0">
                <a:solidFill>
                  <a:srgbClr val="FFFF00"/>
                </a:solidFill>
              </a:rPr>
              <a:t>С</a:t>
            </a:r>
            <a:r>
              <a:rPr lang="ru-RU" sz="1800" dirty="0" smtClean="0">
                <a:solidFill>
                  <a:srgbClr val="FFFF00"/>
                </a:solidFill>
              </a:rPr>
              <a:t>амобытное народное искусство удмуртского населения дополняется профессиональным искусством русских переселенцев. </a:t>
            </a:r>
            <a:r>
              <a:rPr lang="ru-RU" sz="1800" b="1" dirty="0" smtClean="0">
                <a:solidFill>
                  <a:srgbClr val="FFFF00"/>
                </a:solidFill>
              </a:rPr>
              <a:t>Города-крепости </a:t>
            </a:r>
            <a:r>
              <a:rPr lang="ru-RU" sz="1800" dirty="0" smtClean="0">
                <a:solidFill>
                  <a:srgbClr val="FFFF00"/>
                </a:solidFill>
              </a:rPr>
              <a:t>строятся в традициях древнерусского зодчества. 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935" y="2239347"/>
            <a:ext cx="7025549" cy="4232986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9044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srgbClr val="FFFF00"/>
                </a:solidFill>
              </a:rPr>
              <a:t>Распространение христианства определило становление искусств, связанных с потребностями культа (</a:t>
            </a:r>
            <a:r>
              <a:rPr lang="ru-RU" sz="2000" b="1" dirty="0">
                <a:solidFill>
                  <a:srgbClr val="FFFF00"/>
                </a:solidFill>
              </a:rPr>
              <a:t>каменное храмовое строительство, иконопись, монументальная живопись</a:t>
            </a:r>
            <a:r>
              <a:rPr lang="ru-RU" sz="2000" dirty="0">
                <a:solidFill>
                  <a:srgbClr val="FFFF00"/>
                </a:solidFill>
              </a:rPr>
              <a:t>). 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02" y="2313895"/>
            <a:ext cx="6268568" cy="4195762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881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srgbClr val="FFFF00"/>
                </a:solidFill>
              </a:rPr>
              <a:t>Основание первых промышленных </a:t>
            </a:r>
            <a:r>
              <a:rPr lang="ru-RU" sz="2000" dirty="0" smtClean="0">
                <a:solidFill>
                  <a:srgbClr val="FFFF00"/>
                </a:solidFill>
              </a:rPr>
              <a:t>предприятий, важное </a:t>
            </a:r>
            <a:r>
              <a:rPr lang="ru-RU" sz="2000" dirty="0">
                <a:solidFill>
                  <a:srgbClr val="FFFF00"/>
                </a:solidFill>
              </a:rPr>
              <a:t>государственное значение Камских заводов </a:t>
            </a:r>
            <a:r>
              <a:rPr lang="ru-RU" sz="2000" dirty="0" smtClean="0">
                <a:solidFill>
                  <a:srgbClr val="FFFF00"/>
                </a:solidFill>
              </a:rPr>
              <a:t>сопровождается </a:t>
            </a:r>
            <a:r>
              <a:rPr lang="ru-RU" sz="2000" dirty="0">
                <a:solidFill>
                  <a:srgbClr val="FFFF00"/>
                </a:solidFill>
              </a:rPr>
              <a:t>приездом обученных  специалистов-архитекторов,  </a:t>
            </a:r>
            <a:r>
              <a:rPr lang="ru-RU" sz="2000" dirty="0" smtClean="0">
                <a:solidFill>
                  <a:srgbClr val="FFFF00"/>
                </a:solidFill>
              </a:rPr>
              <a:t>живописцев-портретистов, выпускников </a:t>
            </a:r>
            <a:r>
              <a:rPr lang="ru-RU" sz="2000" dirty="0">
                <a:solidFill>
                  <a:srgbClr val="FFFF00"/>
                </a:solidFill>
              </a:rPr>
              <a:t>Академии художеств. 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06" y="2061968"/>
            <a:ext cx="7465768" cy="4195762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098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solidFill>
                  <a:srgbClr val="FFFF00"/>
                </a:solidFill>
              </a:rPr>
              <a:t>Архитектор Ижевского завода С.Е. Дудин, ученик и последователь А.Д. Захарова работал в стиле «классицизм». Он был создателем градостроительного плана Ижевска. Еще один мастер русского классицизма В.Н. </a:t>
            </a:r>
            <a:r>
              <a:rPr lang="ru-RU" sz="1800" dirty="0" err="1" smtClean="0">
                <a:solidFill>
                  <a:srgbClr val="FFFF00"/>
                </a:solidFill>
              </a:rPr>
              <a:t>Петенкин</a:t>
            </a:r>
            <a:r>
              <a:rPr lang="ru-RU" sz="1800" dirty="0" smtClean="0">
                <a:solidFill>
                  <a:srgbClr val="FFFF00"/>
                </a:solidFill>
              </a:rPr>
              <a:t> работал в Воткинске. Ему кроме главных зданий поселения принадлежит первый в Удмуртии монумент – «Памятник-якорь». </a:t>
            </a:r>
            <a:endParaRPr lang="ru-RU" sz="1800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91" y="2239538"/>
            <a:ext cx="3777160" cy="4343735"/>
          </a:xfrm>
        </p:spPr>
      </p:pic>
    </p:spTree>
    <p:extLst>
      <p:ext uri="{BB962C8B-B14F-4D97-AF65-F5344CB8AC3E}">
        <p14:creationId xmlns:p14="http://schemas.microsoft.com/office/powerpoint/2010/main" val="272627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00"/>
                </a:solidFill>
              </a:rPr>
              <a:t>3. </a:t>
            </a:r>
            <a:r>
              <a:rPr lang="ru-RU" sz="2000" b="1" dirty="0" smtClean="0">
                <a:solidFill>
                  <a:srgbClr val="FFFF00"/>
                </a:solidFill>
              </a:rPr>
              <a:t>В </a:t>
            </a:r>
            <a:r>
              <a:rPr lang="ru-RU" sz="2000" b="1" dirty="0">
                <a:solidFill>
                  <a:srgbClr val="FFFF00"/>
                </a:solidFill>
              </a:rPr>
              <a:t>эпоху капитализма во 2й пол. Х</a:t>
            </a:r>
            <a:r>
              <a:rPr lang="en-US" sz="2000" b="1" dirty="0">
                <a:solidFill>
                  <a:srgbClr val="FFFF00"/>
                </a:solidFill>
              </a:rPr>
              <a:t>I</a:t>
            </a:r>
            <a:r>
              <a:rPr lang="ru-RU" sz="2000" b="1" dirty="0">
                <a:solidFill>
                  <a:srgbClr val="FFFF00"/>
                </a:solidFill>
              </a:rPr>
              <a:t>Х – начале ХХ века </a:t>
            </a:r>
            <a:r>
              <a:rPr lang="ru-RU" sz="2000" dirty="0">
                <a:solidFill>
                  <a:srgbClr val="FFFF00"/>
                </a:solidFill>
              </a:rPr>
              <a:t>в уездном центре Сарапуле, поселках Ижевского и </a:t>
            </a:r>
            <a:r>
              <a:rPr lang="ru-RU" sz="2000" dirty="0" err="1">
                <a:solidFill>
                  <a:srgbClr val="FFFF00"/>
                </a:solidFill>
              </a:rPr>
              <a:t>Воткинского</a:t>
            </a:r>
            <a:r>
              <a:rPr lang="ru-RU" sz="2000" dirty="0">
                <a:solidFill>
                  <a:srgbClr val="FFFF00"/>
                </a:solidFill>
              </a:rPr>
              <a:t> завода внедряются новые типы общественных </a:t>
            </a:r>
            <a:r>
              <a:rPr lang="ru-RU" sz="2000" dirty="0" smtClean="0">
                <a:solidFill>
                  <a:srgbClr val="FFFF00"/>
                </a:solidFill>
              </a:rPr>
              <a:t>зданий</a:t>
            </a:r>
            <a:r>
              <a:rPr lang="ru-RU" sz="2000" dirty="0">
                <a:solidFill>
                  <a:srgbClr val="FFFF00"/>
                </a:solidFill>
              </a:rPr>
              <a:t>.</a:t>
            </a:r>
            <a:endParaRPr lang="ru-RU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103037" y="1853248"/>
            <a:ext cx="4396338" cy="1018460"/>
          </a:xfrm>
        </p:spPr>
        <p:txBody>
          <a:bodyPr/>
          <a:lstStyle/>
          <a:p>
            <a:r>
              <a:rPr lang="ru-RU" sz="2000" dirty="0">
                <a:solidFill>
                  <a:srgbClr val="FFFF00"/>
                </a:solidFill>
              </a:rPr>
              <a:t>в культовом зодчестве утверждается «русский стиль</a:t>
            </a:r>
            <a:r>
              <a:rPr lang="ru-RU" sz="2000" dirty="0" smtClean="0">
                <a:solidFill>
                  <a:srgbClr val="FFFF00"/>
                </a:solidFill>
              </a:rPr>
              <a:t>».</a:t>
            </a:r>
            <a:endParaRPr lang="ru-RU" sz="20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37" y="3253778"/>
            <a:ext cx="3955515" cy="2966636"/>
          </a:xfrm>
          <a:ln>
            <a:solidFill>
              <a:schemeClr val="tx1"/>
            </a:solidFill>
          </a:ln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654495" y="1853248"/>
            <a:ext cx="4396339" cy="1018460"/>
          </a:xfrm>
        </p:spPr>
        <p:txBody>
          <a:bodyPr/>
          <a:lstStyle/>
          <a:p>
            <a:r>
              <a:rPr lang="ru-RU" sz="2000" dirty="0">
                <a:solidFill>
                  <a:srgbClr val="FFFF00"/>
                </a:solidFill>
              </a:rPr>
              <a:t>в жилой застройке – всевозможные исторические </a:t>
            </a:r>
            <a:r>
              <a:rPr lang="ru-RU" sz="2000" dirty="0" smtClean="0">
                <a:solidFill>
                  <a:srgbClr val="FFFF00"/>
                </a:solidFill>
              </a:rPr>
              <a:t>стили и стиль «модерн». </a:t>
            </a:r>
            <a:endParaRPr lang="ru-RU" sz="20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992" y="3283842"/>
            <a:ext cx="3875344" cy="290650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410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srgbClr val="FFFF00"/>
                </a:solidFill>
              </a:rPr>
              <a:t>Активно стали развиваться изобразительные искусства. Появилась портретная и бытовая живопись, Любительские спектакли способствовали зарождению сценографии, выпуск книг и газет стимулировал графическое искусство</a:t>
            </a:r>
            <a:r>
              <a:rPr lang="ru-RU" sz="2000" dirty="0" smtClean="0">
                <a:solidFill>
                  <a:srgbClr val="FFFF00"/>
                </a:solidFill>
              </a:rPr>
              <a:t>.</a:t>
            </a:r>
            <a:r>
              <a:rPr lang="ru-RU" sz="2000" dirty="0">
                <a:solidFill>
                  <a:srgbClr val="FFFF00"/>
                </a:solidFill>
              </a:rPr>
              <a:t> Был создан первый памятник историческому лицу.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200" y="2377055"/>
            <a:ext cx="2800544" cy="3734059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189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srgbClr val="FFFF00"/>
                </a:solidFill>
              </a:rPr>
              <a:t>Открытие земского </a:t>
            </a:r>
            <a:r>
              <a:rPr lang="ru-RU" sz="2000" dirty="0" smtClean="0">
                <a:solidFill>
                  <a:srgbClr val="FFFF00"/>
                </a:solidFill>
              </a:rPr>
              <a:t>музея в Сарапуле, </a:t>
            </a:r>
            <a:r>
              <a:rPr lang="ru-RU" sz="2000" dirty="0">
                <a:solidFill>
                  <a:srgbClr val="FFFF00"/>
                </a:solidFill>
              </a:rPr>
              <a:t>создание кустарных </a:t>
            </a:r>
            <a:r>
              <a:rPr lang="ru-RU" sz="2000" dirty="0" smtClean="0">
                <a:solidFill>
                  <a:srgbClr val="FFFF00"/>
                </a:solidFill>
              </a:rPr>
              <a:t>мастерских в Воткинске и </a:t>
            </a:r>
            <a:r>
              <a:rPr lang="ru-RU" sz="2000" dirty="0" err="1" smtClean="0">
                <a:solidFill>
                  <a:srgbClr val="FFFF00"/>
                </a:solidFill>
              </a:rPr>
              <a:t>Шарканском</a:t>
            </a:r>
            <a:r>
              <a:rPr lang="ru-RU" sz="2000" dirty="0" smtClean="0">
                <a:solidFill>
                  <a:srgbClr val="FFFF00"/>
                </a:solidFill>
              </a:rPr>
              <a:t> районе, привлечение мастеров </a:t>
            </a:r>
            <a:r>
              <a:rPr lang="ru-RU" sz="2000" dirty="0">
                <a:solidFill>
                  <a:srgbClr val="FFFF00"/>
                </a:solidFill>
              </a:rPr>
              <a:t>к участию </a:t>
            </a:r>
            <a:r>
              <a:rPr lang="ru-RU" sz="2000" dirty="0" smtClean="0">
                <a:solidFill>
                  <a:srgbClr val="FFFF00"/>
                </a:solidFill>
              </a:rPr>
              <a:t>во Всероссийских кустарно-промышленных выставках способствовало развитию узорного ткачества, кружевоплетения, гравировки оружия.  </a:t>
            </a: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83" y="2239251"/>
            <a:ext cx="5594349" cy="4195762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534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00"/>
                </a:solidFill>
              </a:rPr>
              <a:t>4. В период социализма (1917-1980-е гг.) </a:t>
            </a:r>
            <a:r>
              <a:rPr lang="ru-RU" sz="2000" dirty="0">
                <a:solidFill>
                  <a:srgbClr val="FFFF00"/>
                </a:solidFill>
              </a:rPr>
              <a:t>в Удмуртии происходит становление художественного, музыкального, театрального образования, формируется национальная творческая интеллигенция, расцветает самодеятельное творчество, </a:t>
            </a:r>
            <a:r>
              <a:rPr lang="ru-RU" sz="2000" dirty="0" smtClean="0">
                <a:solidFill>
                  <a:srgbClr val="FFFF00"/>
                </a:solidFill>
              </a:rPr>
              <a:t>создаются музеи, активизируется </a:t>
            </a:r>
            <a:r>
              <a:rPr lang="ru-RU" sz="2000" dirty="0">
                <a:solidFill>
                  <a:srgbClr val="FFFF00"/>
                </a:solidFill>
              </a:rPr>
              <a:t>выставочная деятельность. Происходит становление профессионального искусства во всем богатстве видов и жанров. 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775" y="2590243"/>
            <a:ext cx="2814557" cy="3752743"/>
          </a:xfrm>
          <a:ln>
            <a:solidFill>
              <a:schemeClr val="tx1"/>
            </a:solidFill>
          </a:ln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068" y="2873284"/>
            <a:ext cx="5083152" cy="3469702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926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0756" y="811763"/>
            <a:ext cx="9404723" cy="2739658"/>
          </a:xfrm>
        </p:spPr>
        <p:txBody>
          <a:bodyPr/>
          <a:lstStyle/>
          <a:p>
            <a:r>
              <a:rPr lang="ru-RU" sz="2400" dirty="0" smtClean="0">
                <a:solidFill>
                  <a:srgbClr val="FFFF00"/>
                </a:solidFill>
              </a:rPr>
              <a:t>Понятие «художественная культура», как область культуры имеет три модальности: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/>
            </a:r>
            <a:br>
              <a:rPr lang="ru-RU" sz="2400" dirty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1. человеческую, в которой выявляется потенциал   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smtClean="0">
                <a:solidFill>
                  <a:srgbClr val="FFFF00"/>
                </a:solidFill>
              </a:rPr>
              <a:t>    творческой личности и человечества в целом;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2.  предметную – многообразие материальных, 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smtClean="0">
                <a:solidFill>
                  <a:srgbClr val="FFFF00"/>
                </a:solidFill>
              </a:rPr>
              <a:t>    духовных и художественных творений, 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smtClean="0">
                <a:solidFill>
                  <a:srgbClr val="FFFF00"/>
                </a:solidFill>
              </a:rPr>
              <a:t>    образующих «вторую природу»;</a:t>
            </a:r>
            <a:r>
              <a:rPr lang="ru-RU" sz="2400" dirty="0">
                <a:solidFill>
                  <a:srgbClr val="FFFF00"/>
                </a:solidFill>
              </a:rPr>
              <a:t/>
            </a:r>
            <a:br>
              <a:rPr lang="ru-RU" sz="2400" dirty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3. процессуально-</a:t>
            </a:r>
            <a:r>
              <a:rPr lang="ru-RU" sz="2400" dirty="0" err="1" smtClean="0">
                <a:solidFill>
                  <a:srgbClr val="FFFF00"/>
                </a:solidFill>
              </a:rPr>
              <a:t>деятельностную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smtClean="0">
                <a:solidFill>
                  <a:srgbClr val="FFFF00"/>
                </a:solidFill>
              </a:rPr>
              <a:t>– способы 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smtClean="0">
                <a:solidFill>
                  <a:srgbClr val="FFFF00"/>
                </a:solidFill>
              </a:rPr>
              <a:t>   деятельности людей по созданию образцов 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smtClean="0">
                <a:solidFill>
                  <a:srgbClr val="FFFF00"/>
                </a:solidFill>
              </a:rPr>
              <a:t>   художественной культуры и культурного человека.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53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FFFF00"/>
                </a:solidFill>
              </a:rPr>
              <a:t>Приезд большой группы выпускников лучших учебных заведений, привлечение мастеров искусств из центральных городов способствует совершенствованию архитектурного облика Ижевска, развитию профессионализма в создании отдельных произведений и ансамблей, совершенствованию специального образования всех уровней, воспитанию художественного вкуса населения. </a:t>
            </a:r>
            <a:endParaRPr lang="ru-RU" sz="2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495" y="2523896"/>
            <a:ext cx="3180693" cy="402619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600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4. В постсоветский период (1990 – 2010-е годы) </a:t>
            </a:r>
            <a:r>
              <a:rPr lang="ru-RU" sz="2000" dirty="0" smtClean="0">
                <a:solidFill>
                  <a:srgbClr val="FFFF00"/>
                </a:solidFill>
              </a:rPr>
              <a:t>в Удмуртии большое значение придается возрождению и сохранению традиций народного искусства и ремесел. Создана система центров ДПИ и ремесел, где воспитана плеяда талантливых мастеров, проводятся выставки, фестивали, достигнут уровень российского признания.    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26" y="2303171"/>
            <a:ext cx="2869108" cy="4200525"/>
          </a:xfrm>
          <a:ln>
            <a:solidFill>
              <a:schemeClr val="tx1"/>
            </a:solidFill>
          </a:ln>
        </p:spPr>
      </p:pic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52" y="2303171"/>
            <a:ext cx="3146822" cy="4195763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912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FFFF00"/>
                </a:solidFill>
              </a:rPr>
              <a:t>В рамках постмодернизма получило развитие современное (актуальное) искусство, где задействованы авангардные формы, новые подходы к материалам, средствам выразительности. Синтез разных видов искусств осуществляется в виде фестивалей и акций </a:t>
            </a:r>
            <a:r>
              <a:rPr lang="ru-RU" sz="2000" dirty="0" err="1" smtClean="0">
                <a:solidFill>
                  <a:srgbClr val="FFFF00"/>
                </a:solidFill>
              </a:rPr>
              <a:t>этнофутуристов</a:t>
            </a:r>
            <a:r>
              <a:rPr lang="ru-RU" sz="2000" dirty="0" smtClean="0">
                <a:solidFill>
                  <a:srgbClr val="FFFF00"/>
                </a:solidFill>
              </a:rPr>
              <a:t>, игровой подход позволяет привлекать к ним средства традиционной праздничной культуры, чем способствует их сохранению.</a:t>
            </a:r>
            <a:br>
              <a:rPr lang="ru-RU" sz="2000" dirty="0" smtClean="0">
                <a:solidFill>
                  <a:srgbClr val="FFFF00"/>
                </a:solidFill>
              </a:rPr>
            </a:b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46" y="2981147"/>
            <a:ext cx="4526530" cy="3394897"/>
          </a:xfrm>
          <a:ln>
            <a:solidFill>
              <a:schemeClr val="tx1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859" y="2957113"/>
            <a:ext cx="4301088" cy="3394897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025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ВЫВОД: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FFFF00"/>
                </a:solidFill>
              </a:rPr>
              <a:t>Юные краеведы, выбравшие </a:t>
            </a:r>
            <a:r>
              <a:rPr lang="ru-RU" sz="2000" dirty="0" smtClean="0">
                <a:solidFill>
                  <a:srgbClr val="FFFF00"/>
                </a:solidFill>
              </a:rPr>
              <a:t>искусствоведческое направление (изучение художественной культуры), должны понимать круг своих предметных </a:t>
            </a:r>
            <a:r>
              <a:rPr lang="ru-RU" sz="2000" dirty="0">
                <a:solidFill>
                  <a:srgbClr val="FFFF00"/>
                </a:solidFill>
              </a:rPr>
              <a:t>интересов. </a:t>
            </a:r>
            <a:r>
              <a:rPr lang="ru-RU" sz="2000" dirty="0" smtClean="0">
                <a:solidFill>
                  <a:srgbClr val="FFFF00"/>
                </a:solidFill>
              </a:rPr>
              <a:t>Это: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1. </a:t>
            </a:r>
            <a:r>
              <a:rPr lang="ru-RU" sz="2000" b="1" dirty="0" smtClean="0">
                <a:solidFill>
                  <a:srgbClr val="FFFF00"/>
                </a:solidFill>
              </a:rPr>
              <a:t>Произведения </a:t>
            </a:r>
            <a:r>
              <a:rPr lang="ru-RU" sz="2000" b="1" dirty="0">
                <a:solidFill>
                  <a:srgbClr val="FFFF00"/>
                </a:solidFill>
              </a:rPr>
              <a:t>народного декоративно-прикладного искусства</a:t>
            </a:r>
            <a:r>
              <a:rPr lang="ru-RU" sz="2000" dirty="0">
                <a:solidFill>
                  <a:srgbClr val="FFFF00"/>
                </a:solidFill>
              </a:rPr>
              <a:t>: украшенные предметы быта, отдельные элементы и ансамбль национального </a:t>
            </a:r>
            <a:r>
              <a:rPr lang="ru-RU" sz="2000" dirty="0" smtClean="0">
                <a:solidFill>
                  <a:srgbClr val="FFFF00"/>
                </a:solidFill>
              </a:rPr>
              <a:t>костюма;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smtClean="0">
                <a:solidFill>
                  <a:srgbClr val="FFFF00"/>
                </a:solidFill>
              </a:rPr>
              <a:t>2. </a:t>
            </a:r>
            <a:r>
              <a:rPr lang="ru-RU" sz="2000" b="1" dirty="0" smtClean="0">
                <a:solidFill>
                  <a:srgbClr val="FFFF00"/>
                </a:solidFill>
              </a:rPr>
              <a:t>Произведения  </a:t>
            </a:r>
            <a:r>
              <a:rPr lang="ru-RU" sz="2000" b="1" dirty="0">
                <a:solidFill>
                  <a:srgbClr val="FFFF00"/>
                </a:solidFill>
              </a:rPr>
              <a:t>традиционной архитектуры: </a:t>
            </a:r>
            <a:r>
              <a:rPr lang="ru-RU" sz="2000" dirty="0">
                <a:solidFill>
                  <a:srgbClr val="FFFF00"/>
                </a:solidFill>
              </a:rPr>
              <a:t>отдельные элементы и ансамбль крестьянского жилища (мебель, художественный текстиль, инструменты для их создания</a:t>
            </a:r>
            <a:r>
              <a:rPr lang="ru-RU" sz="2000" dirty="0" smtClean="0">
                <a:solidFill>
                  <a:srgbClr val="FFFF00"/>
                </a:solidFill>
              </a:rPr>
              <a:t>);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3. </a:t>
            </a:r>
            <a:r>
              <a:rPr lang="ru-RU" sz="2000" b="1" dirty="0" smtClean="0">
                <a:solidFill>
                  <a:srgbClr val="FFFF00"/>
                </a:solidFill>
              </a:rPr>
              <a:t>Произведения </a:t>
            </a:r>
            <a:r>
              <a:rPr lang="ru-RU" sz="2000" b="1" dirty="0">
                <a:solidFill>
                  <a:srgbClr val="FFFF00"/>
                </a:solidFill>
              </a:rPr>
              <a:t>храмовой и общественной архитектуры населенных пунктов Удмуртии: </a:t>
            </a:r>
            <a:r>
              <a:rPr lang="ru-RU" sz="2000" dirty="0">
                <a:solidFill>
                  <a:srgbClr val="FFFF00"/>
                </a:solidFill>
              </a:rPr>
              <a:t>отдельные элементы и ансамбль</a:t>
            </a:r>
            <a:r>
              <a:rPr lang="ru-RU" sz="2000" dirty="0" smtClean="0">
                <a:solidFill>
                  <a:srgbClr val="FFFF00"/>
                </a:solidFill>
              </a:rPr>
              <a:t>.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4. </a:t>
            </a:r>
            <a:r>
              <a:rPr lang="ru-RU" sz="2000" b="1" dirty="0" smtClean="0">
                <a:solidFill>
                  <a:srgbClr val="FFFF00"/>
                </a:solidFill>
              </a:rPr>
              <a:t>Произведения </a:t>
            </a:r>
            <a:r>
              <a:rPr lang="ru-RU" sz="2000" b="1" dirty="0">
                <a:solidFill>
                  <a:srgbClr val="FFFF00"/>
                </a:solidFill>
              </a:rPr>
              <a:t>профессиональной скульптуры, живописи, графики, декоративно-прикладного искусства, </a:t>
            </a:r>
            <a:r>
              <a:rPr lang="ru-RU" sz="2000" dirty="0">
                <a:solidFill>
                  <a:srgbClr val="FFFF00"/>
                </a:solidFill>
              </a:rPr>
              <a:t>посвященные родному краю или выполненные на основе национальных традиций.</a:t>
            </a:r>
            <a:br>
              <a:rPr lang="ru-RU" sz="2000" dirty="0">
                <a:solidFill>
                  <a:srgbClr val="FFFF00"/>
                </a:solidFill>
              </a:rPr>
            </a:b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9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00"/>
                </a:solidFill>
              </a:rPr>
              <a:t>Темы и структура </a:t>
            </a:r>
            <a:r>
              <a:rPr lang="ru-RU" sz="2000" b="1" dirty="0" smtClean="0">
                <a:solidFill>
                  <a:srgbClr val="FFFF00"/>
                </a:solidFill>
              </a:rPr>
              <a:t>исследований: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1. </a:t>
            </a:r>
            <a:r>
              <a:rPr lang="ru-RU" sz="2000" b="1" dirty="0" smtClean="0">
                <a:solidFill>
                  <a:srgbClr val="FFFF00"/>
                </a:solidFill>
              </a:rPr>
              <a:t>Историко-культурный </a:t>
            </a:r>
            <a:r>
              <a:rPr lang="ru-RU" sz="2000" b="1" dirty="0">
                <a:solidFill>
                  <a:srgbClr val="FFFF00"/>
                </a:solidFill>
              </a:rPr>
              <a:t>и художественно-стилистический анализ отдельных произведений народного искусства и их ансамблей</a:t>
            </a:r>
            <a:r>
              <a:rPr lang="ru-RU" sz="2000" b="1" dirty="0" smtClean="0">
                <a:solidFill>
                  <a:srgbClr val="FFFF00"/>
                </a:solidFill>
              </a:rPr>
              <a:t>: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/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Время и место создания, автор и связанные с произведением факты его биографии, роль произведения в обрядах и праздниках, трудовых и бытовых процессах, значение в истории семьи</a:t>
            </a:r>
            <a:r>
              <a:rPr lang="ru-RU" sz="2000" dirty="0" smtClean="0">
                <a:solidFill>
                  <a:srgbClr val="FFFF00"/>
                </a:solidFill>
              </a:rPr>
              <a:t>.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Образно-символическое содержание, композиционное решение ((способы выделения главного, роль динамики-статики, контрастов-нюансов, ритма, цвета), технология изготовления и ее влияние на художественное решение</a:t>
            </a:r>
            <a:r>
              <a:rPr lang="ru-RU" sz="2000" dirty="0" smtClean="0">
                <a:solidFill>
                  <a:srgbClr val="FFFF00"/>
                </a:solidFill>
              </a:rPr>
              <a:t>.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Назначение ансамбля, место отдельных произведений в ансамбле,  характер их взаимосвязи.</a:t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7386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FFFF00"/>
                </a:solidFill>
              </a:rPr>
              <a:t>2. </a:t>
            </a:r>
            <a:r>
              <a:rPr lang="ru-RU" sz="2000" b="1" dirty="0" smtClean="0">
                <a:solidFill>
                  <a:srgbClr val="FFFF00"/>
                </a:solidFill>
              </a:rPr>
              <a:t>Историко-культурный </a:t>
            </a:r>
            <a:r>
              <a:rPr lang="ru-RU" sz="2000" b="1" dirty="0">
                <a:solidFill>
                  <a:srgbClr val="FFFF00"/>
                </a:solidFill>
              </a:rPr>
              <a:t>и художественно-стилистический анализ отдельных произведений народной жилой, храмовой, общественной архитектуры и их ансамблей: </a:t>
            </a:r>
            <a:r>
              <a:rPr lang="ru-RU" sz="2000" b="1" dirty="0" smtClean="0">
                <a:solidFill>
                  <a:srgbClr val="FFFF00"/>
                </a:solidFill>
              </a:rPr>
              <a:t/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/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Автор </a:t>
            </a:r>
            <a:r>
              <a:rPr lang="ru-RU" sz="2000" dirty="0">
                <a:solidFill>
                  <a:srgbClr val="FFFF00"/>
                </a:solidFill>
              </a:rPr>
              <a:t>и связанные с произведением факты его биографии, время создания и его краткая историческая характеристика, место создания, значение в истории населенного пункта. </a:t>
            </a: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Идейный замысел, композиционное решение (план, объемно-пространственное решение всего здания и его архитектурных элементов, декор), технология строительства и декоративной отделки</a:t>
            </a:r>
            <a:r>
              <a:rPr lang="ru-RU" sz="2000" dirty="0" smtClean="0">
                <a:solidFill>
                  <a:srgbClr val="FFFF00"/>
                </a:solidFill>
              </a:rPr>
              <a:t>.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Назначение ансамбля здания, место и значение в пространстве населенного пункта (улице, площади), связь с монументальной скульптурой. </a:t>
            </a:r>
            <a:br>
              <a:rPr lang="ru-RU" sz="2000" dirty="0">
                <a:solidFill>
                  <a:srgbClr val="FFFF00"/>
                </a:solidFill>
              </a:rPr>
            </a:b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6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3. Историко-культурный </a:t>
            </a:r>
            <a:r>
              <a:rPr lang="ru-RU" sz="2000" b="1" dirty="0">
                <a:solidFill>
                  <a:srgbClr val="FFFF00"/>
                </a:solidFill>
              </a:rPr>
              <a:t>и художественно-стилистический анализ отдельных произведений и ансамблей профессиональной живописи, скульптуры, декоративно-прикладного искусства: </a:t>
            </a:r>
            <a:r>
              <a:rPr lang="ru-RU" sz="2000" b="1" dirty="0" smtClean="0">
                <a:solidFill>
                  <a:srgbClr val="FFFF00"/>
                </a:solidFill>
              </a:rPr>
              <a:t/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/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Автор и связанные с произведением факты его биографии, время создания и его краткая историческая характеристика, место создания, значение в истории Удмуртии. </a:t>
            </a: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Образное содержание (тема, сюжет, идея), композиционное решение (способы выделения главного, роль динамики-статики, контрастов-нюансов, ритма, цвета), технология изготовления и ее влияние на художественное решение</a:t>
            </a:r>
            <a:r>
              <a:rPr lang="ru-RU" sz="2000" dirty="0" smtClean="0">
                <a:solidFill>
                  <a:srgbClr val="FFFF00"/>
                </a:solidFill>
              </a:rPr>
              <a:t>.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Назначение ансамбля, место отдельных произведений в ансамбле,  характер их взаимосвязи.</a:t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99566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3. Творческая </a:t>
            </a:r>
            <a:r>
              <a:rPr lang="ru-RU" sz="2000" b="1" dirty="0">
                <a:solidFill>
                  <a:srgbClr val="FFFF00"/>
                </a:solidFill>
              </a:rPr>
              <a:t>биография архитектора, художника, мастера ДПИ и ремесел: </a:t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/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Время </a:t>
            </a:r>
            <a:r>
              <a:rPr lang="ru-RU" sz="2000" dirty="0">
                <a:solidFill>
                  <a:srgbClr val="FFFF00"/>
                </a:solidFill>
              </a:rPr>
              <a:t>и место рождения, этапы художественной подготовки (школа, училище, институт, сообществ коллег), личность и влияние учителей, предпосылки интереса к культуре своего народа и родному краю, значение в истории</a:t>
            </a:r>
            <a:r>
              <a:rPr lang="ru-RU" sz="2000" dirty="0" smtClean="0">
                <a:solidFill>
                  <a:srgbClr val="FFFF00"/>
                </a:solidFill>
              </a:rPr>
              <a:t>.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Хронология достижений, характеристика отдельных этапов творчества</a:t>
            </a:r>
            <a:r>
              <a:rPr lang="ru-RU" sz="2000" dirty="0" smtClean="0">
                <a:solidFill>
                  <a:srgbClr val="FFFF00"/>
                </a:solidFill>
              </a:rPr>
              <a:t>.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Художественно-стилистический анализ лучших произведений на тему родного края и народной культуры на отельных этапах творчества.</a:t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8161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FFFF00"/>
                </a:solidFill>
              </a:rPr>
              <a:t>4. </a:t>
            </a:r>
            <a:r>
              <a:rPr lang="ru-RU" sz="2000" b="1" dirty="0" smtClean="0">
                <a:solidFill>
                  <a:srgbClr val="FFFF00"/>
                </a:solidFill>
              </a:rPr>
              <a:t>Каталогизация </a:t>
            </a:r>
            <a:r>
              <a:rPr lang="ru-RU" sz="2000" b="1" dirty="0">
                <a:solidFill>
                  <a:srgbClr val="FFFF00"/>
                </a:solidFill>
              </a:rPr>
              <a:t>культурного наследия, хранящего в коллекциях общественных музеев</a:t>
            </a:r>
            <a:r>
              <a:rPr lang="ru-RU" sz="2000" b="1" dirty="0" smtClean="0">
                <a:solidFill>
                  <a:srgbClr val="FFFF00"/>
                </a:solidFill>
              </a:rPr>
              <a:t>: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Фотография и описание отдельных произведений (время, место создания, автор, размеры, техника, каталожное описание, сохранность</a:t>
            </a:r>
            <a:r>
              <a:rPr lang="ru-RU" sz="2000" dirty="0" smtClean="0">
                <a:solidFill>
                  <a:srgbClr val="FFFF00"/>
                </a:solidFill>
              </a:rPr>
              <a:t>). </a:t>
            </a: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Фотографии и описания отдельных коллекций произведений по назначению или технологии изготовления (костюмов, художественного текстиля, художественного дерева, </a:t>
            </a:r>
            <a:r>
              <a:rPr lang="ru-RU" sz="2000" dirty="0" err="1">
                <a:solidFill>
                  <a:srgbClr val="FFFF00"/>
                </a:solidFill>
              </a:rPr>
              <a:t>лозоплетения</a:t>
            </a:r>
            <a:r>
              <a:rPr lang="ru-RU" sz="2000" dirty="0">
                <a:solidFill>
                  <a:srgbClr val="FFFF00"/>
                </a:solidFill>
              </a:rPr>
              <a:t>, обработки бересты, керамики и т.д.).</a:t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История изучения произведения или коллекции, имеющаяся библиография.</a:t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Рекомендации</a:t>
            </a:r>
            <a:r>
              <a:rPr lang="ru-RU" sz="2000" b="1" dirty="0">
                <a:solidFill>
                  <a:srgbClr val="FFFF00"/>
                </a:solidFill>
              </a:rPr>
              <a:t>:</a:t>
            </a: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Предлагаемая структура исследования предлагается для учащихся различного возраста. Начальный этап исследования (раздел а) предлагается учащимся 8 класса. Более развернутое исследование (разделы а, </a:t>
            </a:r>
            <a:r>
              <a:rPr lang="en-US" sz="2000" dirty="0">
                <a:solidFill>
                  <a:srgbClr val="FFFF00"/>
                </a:solidFill>
              </a:rPr>
              <a:t>b</a:t>
            </a:r>
            <a:r>
              <a:rPr lang="ru-RU" sz="2000" dirty="0">
                <a:solidFill>
                  <a:srgbClr val="FFFF00"/>
                </a:solidFill>
              </a:rPr>
              <a:t>) предлагается учащимся 9-10 класса.  Самой полное исследование (разделы а, </a:t>
            </a:r>
            <a:r>
              <a:rPr lang="en-US" sz="2000" dirty="0">
                <a:solidFill>
                  <a:srgbClr val="FFFF00"/>
                </a:solidFill>
              </a:rPr>
              <a:t>b</a:t>
            </a:r>
            <a:r>
              <a:rPr lang="ru-RU" sz="2000" dirty="0">
                <a:solidFill>
                  <a:srgbClr val="FFFF00"/>
                </a:solidFill>
              </a:rPr>
              <a:t>, </a:t>
            </a:r>
            <a:r>
              <a:rPr lang="en-US" sz="2000" dirty="0">
                <a:solidFill>
                  <a:srgbClr val="FFFF00"/>
                </a:solidFill>
              </a:rPr>
              <a:t>c</a:t>
            </a:r>
            <a:r>
              <a:rPr lang="ru-RU" sz="2000" dirty="0">
                <a:solidFill>
                  <a:srgbClr val="FFFF00"/>
                </a:solidFill>
              </a:rPr>
              <a:t>) предлагается учащимся 1011 классов. </a:t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/>
              <a:t> </a:t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408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FFFF00"/>
                </a:solidFill>
              </a:rPr>
              <a:t>Список рекомендуемой литературы:</a:t>
            </a:r>
            <a:r>
              <a:rPr lang="ru-RU" sz="2400" dirty="0">
                <a:solidFill>
                  <a:srgbClr val="FFFF00"/>
                </a:solidFill>
              </a:rPr>
              <a:t/>
            </a:r>
            <a:br>
              <a:rPr lang="ru-RU" sz="2400" dirty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1600" b="1" dirty="0" smtClean="0">
                <a:solidFill>
                  <a:srgbClr val="FFFF00"/>
                </a:solidFill>
              </a:rPr>
              <a:t>Основы искусствознания</a:t>
            </a:r>
            <a:br>
              <a:rPr lang="ru-RU" sz="1600" b="1" dirty="0" smtClean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/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Алехин А.Д. О языке изобразительного искусства. М. 1973.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Бартенев И.А., </a:t>
            </a:r>
            <a:r>
              <a:rPr lang="ru-RU" sz="1600" dirty="0" err="1">
                <a:solidFill>
                  <a:srgbClr val="FFFF00"/>
                </a:solidFill>
              </a:rPr>
              <a:t>Батажкова</a:t>
            </a:r>
            <a:r>
              <a:rPr lang="ru-RU" sz="1600" dirty="0">
                <a:solidFill>
                  <a:srgbClr val="FFFF00"/>
                </a:solidFill>
              </a:rPr>
              <a:t> В.И.</a:t>
            </a:r>
            <a:r>
              <a:rPr lang="ru-RU" sz="1600" i="1" dirty="0">
                <a:solidFill>
                  <a:srgbClr val="FFFF00"/>
                </a:solidFill>
              </a:rPr>
              <a:t> </a:t>
            </a:r>
            <a:r>
              <a:rPr lang="ru-RU" sz="1600" dirty="0">
                <a:solidFill>
                  <a:srgbClr val="FFFF00"/>
                </a:solidFill>
              </a:rPr>
              <a:t>Очерки истории архитектурных стилей. М., 1983.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Волков Н.Н. Композиция в живописи. 1977.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Волков Н.Н. Восприятие картины. М.1976.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Воронова О.П. Искусство скульптуры. М. 1981.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Выготский Л.С. Технология искусства. - Ростов-на-Дону, 1998.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 err="1">
                <a:solidFill>
                  <a:srgbClr val="FFFF00"/>
                </a:solidFill>
              </a:rPr>
              <a:t>Герчук</a:t>
            </a:r>
            <a:r>
              <a:rPr lang="ru-RU" sz="1600" dirty="0">
                <a:solidFill>
                  <a:srgbClr val="FFFF00"/>
                </a:solidFill>
              </a:rPr>
              <a:t> Ю.Я. История графики и искусства книги. М. 2000.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 err="1">
                <a:solidFill>
                  <a:srgbClr val="FFFF00"/>
                </a:solidFill>
              </a:rPr>
              <a:t>Гутнов</a:t>
            </a:r>
            <a:r>
              <a:rPr lang="ru-RU" sz="1600" dirty="0">
                <a:solidFill>
                  <a:srgbClr val="FFFF00"/>
                </a:solidFill>
              </a:rPr>
              <a:t> А.Э.</a:t>
            </a:r>
            <a:r>
              <a:rPr lang="ru-RU" sz="1600" i="1" dirty="0">
                <a:solidFill>
                  <a:srgbClr val="FFFF00"/>
                </a:solidFill>
              </a:rPr>
              <a:t> </a:t>
            </a:r>
            <a:r>
              <a:rPr lang="ru-RU" sz="1600" dirty="0">
                <a:solidFill>
                  <a:srgbClr val="FFFF00"/>
                </a:solidFill>
              </a:rPr>
              <a:t>Мир архитектуры. М., 1985.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 err="1">
                <a:solidFill>
                  <a:srgbClr val="FFFF00"/>
                </a:solidFill>
              </a:rPr>
              <a:t>Жегин</a:t>
            </a:r>
            <a:r>
              <a:rPr lang="ru-RU" sz="1600" dirty="0">
                <a:solidFill>
                  <a:srgbClr val="FFFF00"/>
                </a:solidFill>
              </a:rPr>
              <a:t> Л.Ф. Язык живописного произведения. М. 1970.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Дмитриева Н.А. Краткая история искусств. М. 1969-1975.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Ильина Т.В. Основы искусствознания. М. 2008.  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Каменева. Е.О. Какого цвета радуга. М. 1871.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Каган М.С. Морфология искусства. М. 1983.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Кон-Винер.</a:t>
            </a:r>
            <a:r>
              <a:rPr lang="ru-RU" sz="1600" i="1" dirty="0">
                <a:solidFill>
                  <a:srgbClr val="FFFF00"/>
                </a:solidFill>
              </a:rPr>
              <a:t> </a:t>
            </a:r>
            <a:r>
              <a:rPr lang="ru-RU" sz="1600" dirty="0">
                <a:solidFill>
                  <a:srgbClr val="FFFF00"/>
                </a:solidFill>
              </a:rPr>
              <a:t>История стилей изобразительных искусств. М., 2000.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Третьяков Н.Н. Образ в искусстве. Основы композиции. М. 2001.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Школа изобразительного искусства. В 10 выпусках. М. 1960-63.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Энциклопедический словарь юного художника. М. 1983.</a:t>
            </a:r>
            <a:br>
              <a:rPr lang="ru-RU" sz="1600" dirty="0">
                <a:solidFill>
                  <a:srgbClr val="FFFF00"/>
                </a:solidFill>
              </a:rPr>
            </a:br>
            <a:endParaRPr lang="ru-RU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4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287" y="1329795"/>
            <a:ext cx="9404723" cy="1400530"/>
          </a:xfrm>
        </p:spPr>
        <p:txBody>
          <a:bodyPr/>
          <a:lstStyle/>
          <a:p>
            <a:r>
              <a:rPr lang="ru-RU" sz="2400" dirty="0" smtClean="0">
                <a:solidFill>
                  <a:srgbClr val="FFFF00"/>
                </a:solidFill>
              </a:rPr>
              <a:t>	«Для истории культуры особенно важны функции художественной деятельности, поскольку </a:t>
            </a:r>
            <a:r>
              <a:rPr lang="ru-RU" sz="2400" b="1" dirty="0" smtClean="0">
                <a:solidFill>
                  <a:srgbClr val="FFFF00"/>
                </a:solidFill>
              </a:rPr>
              <a:t>искусство является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</a:rPr>
              <a:t>самосознанием культуры</a:t>
            </a:r>
            <a:r>
              <a:rPr lang="ru-RU" sz="2400" dirty="0" smtClean="0">
                <a:solidFill>
                  <a:srgbClr val="FFFF00"/>
                </a:solidFill>
              </a:rPr>
              <a:t>, то есть воссоздает содержание и строение каждого ее исторического типа и каждого регионального и национального состояния.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      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	Поэтому изучение истории художественной культуры представляет интерес не только для  глубокого понимания истории всех искусств, но и как важный источник изучения истории культуры, которая как в зеркале отражается в истории искусства.» 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                                                                                  		</a:t>
            </a:r>
            <a:r>
              <a:rPr lang="ru-RU" sz="1600" dirty="0" smtClean="0">
                <a:solidFill>
                  <a:srgbClr val="FFFF00"/>
                </a:solidFill>
              </a:rPr>
              <a:t>М.С. Каган</a:t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 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 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6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dirty="0" smtClean="0">
                <a:solidFill>
                  <a:srgbClr val="FFFF00"/>
                </a:solidFill>
              </a:rPr>
              <a:t>ЛИТЕРАТУРА ПО ХУДОЖЕСТВЕННОЙ КУЛЬТУРЕ УДМУРТИИ</a:t>
            </a:r>
            <a:r>
              <a:rPr lang="ru-RU" sz="1600" dirty="0">
                <a:solidFill>
                  <a:srgbClr val="FFFF00"/>
                </a:solidFill>
              </a:rPr>
              <a:t/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>Анатолий </a:t>
            </a:r>
            <a:r>
              <a:rPr lang="ru-RU" sz="1600" dirty="0">
                <a:solidFill>
                  <a:srgbClr val="FFFF00"/>
                </a:solidFill>
              </a:rPr>
              <a:t>Русских. – Ижевск: Удмуртия, 2008.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Валентин Белых. – Ижевск: Удмуртия, 2011.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 err="1">
                <a:solidFill>
                  <a:srgbClr val="FFFF00"/>
                </a:solidFill>
              </a:rPr>
              <a:t>Гартиг</a:t>
            </a:r>
            <a:r>
              <a:rPr lang="ru-RU" sz="1600" dirty="0">
                <a:solidFill>
                  <a:srgbClr val="FFFF00"/>
                </a:solidFill>
              </a:rPr>
              <a:t> В.О. Виноградов С. Н. – Ижевск: Удмуртия, 2005. 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 err="1">
                <a:solidFill>
                  <a:srgbClr val="FFFF00"/>
                </a:solidFill>
              </a:rPr>
              <a:t>Гартиг</a:t>
            </a:r>
            <a:r>
              <a:rPr lang="ru-RU" sz="1600" dirty="0">
                <a:solidFill>
                  <a:srgbClr val="FFFF00"/>
                </a:solidFill>
              </a:rPr>
              <a:t> В.О. </a:t>
            </a:r>
            <a:r>
              <a:rPr lang="ru-RU" sz="1600" dirty="0" err="1">
                <a:solidFill>
                  <a:srgbClr val="FFFF00"/>
                </a:solidFill>
              </a:rPr>
              <a:t>Менсадык</a:t>
            </a:r>
            <a:r>
              <a:rPr lang="ru-RU" sz="1600" dirty="0">
                <a:solidFill>
                  <a:srgbClr val="FFFF00"/>
                </a:solidFill>
              </a:rPr>
              <a:t> Гарипов. – Ижевск: Удмуртия, 2006.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 err="1">
                <a:solidFill>
                  <a:srgbClr val="FFFF00"/>
                </a:solidFill>
              </a:rPr>
              <a:t>Гартиг</a:t>
            </a:r>
            <a:r>
              <a:rPr lang="ru-RU" sz="1600" dirty="0">
                <a:solidFill>
                  <a:srgbClr val="FFFF00"/>
                </a:solidFill>
              </a:rPr>
              <a:t> В. Ходырева М. </a:t>
            </a:r>
            <a:r>
              <a:rPr lang="ru-RU" sz="1600" dirty="0" err="1">
                <a:solidFill>
                  <a:srgbClr val="FFFF00"/>
                </a:solidFill>
              </a:rPr>
              <a:t>Кучыран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Юри</a:t>
            </a:r>
            <a:r>
              <a:rPr lang="ru-RU" sz="1600" dirty="0">
                <a:solidFill>
                  <a:srgbClr val="FFFF00"/>
                </a:solidFill>
              </a:rPr>
              <a:t>. – Ижевск: Удмуртия, 2012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b="1" dirty="0">
                <a:solidFill>
                  <a:srgbClr val="FFFF00"/>
                </a:solidFill>
              </a:rPr>
              <a:t>Декоративно-прикладное искусство Удмуртии. – Ижевск: Удмуртия, 2013.</a:t>
            </a:r>
            <a:br>
              <a:rPr lang="ru-RU" sz="1600" b="1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Золотухин А.В. Вячеслав Михайлов. – Ижевск: Удмуртия, 2009.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Иванова М. Г., Куликов К. И. Древнее искусство Удмуртии. – Ижевск, ИИИЯЛ </a:t>
            </a:r>
            <a:r>
              <a:rPr lang="ru-RU" sz="1600" dirty="0" err="1">
                <a:solidFill>
                  <a:srgbClr val="FFFF00"/>
                </a:solidFill>
              </a:rPr>
              <a:t>УрО</a:t>
            </a:r>
            <a:r>
              <a:rPr lang="ru-RU" sz="1600" dirty="0">
                <a:solidFill>
                  <a:srgbClr val="FFFF00"/>
                </a:solidFill>
              </a:rPr>
              <a:t> РАН, 2000. 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 err="1">
                <a:solidFill>
                  <a:srgbClr val="FFFF00"/>
                </a:solidFill>
              </a:rPr>
              <a:t>Ковычева</a:t>
            </a:r>
            <a:r>
              <a:rPr lang="ru-RU" sz="1600" dirty="0">
                <a:solidFill>
                  <a:srgbClr val="FFFF00"/>
                </a:solidFill>
              </a:rPr>
              <a:t> Е.И. Народная игрушка. – Ижевск: 2006. 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Климов К.М. Удмуртское народное ткачество. – Ижевск: Удмуртия, 1979.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Климов К.М. Удмуртское народное искусство. – Ижевск: Удмуртия, 1988.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Климов К.М. Ансамбль как образная система в удмуртском народном искусстве XIX-</a:t>
            </a:r>
            <a:r>
              <a:rPr lang="ru-RU" sz="1600" dirty="0" err="1">
                <a:solidFill>
                  <a:srgbClr val="FFFF00"/>
                </a:solidFill>
              </a:rPr>
              <a:t>XXвв</a:t>
            </a:r>
            <a:r>
              <a:rPr lang="ru-RU" sz="1600" dirty="0">
                <a:solidFill>
                  <a:srgbClr val="FFFF00"/>
                </a:solidFill>
              </a:rPr>
              <a:t>. – Ижевск : Изд. </a:t>
            </a:r>
            <a:r>
              <a:rPr lang="ru-RU" sz="1600" dirty="0" err="1">
                <a:solidFill>
                  <a:srgbClr val="FFFF00"/>
                </a:solidFill>
              </a:rPr>
              <a:t>дом"Удм.ун</a:t>
            </a:r>
            <a:r>
              <a:rPr lang="ru-RU" sz="1600" dirty="0">
                <a:solidFill>
                  <a:srgbClr val="FFFF00"/>
                </a:solidFill>
              </a:rPr>
              <a:t>-т", 1999.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Косарева И.А. Традиционная женская одежда периферийных групп удмуртов. Ижевск, 2000.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Косарева И.А. Традиционное узорное ткачество удмуртского народа. – Ижевск: Удмуртский университет, 2011. 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Крюкова Т.А. Удмуртское народное изобразительное искусство. – Ижевск-Ленинград: Удмуртия, 1973.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Куликов К.И. Возрожденная древность. Народное декоративно-прикладное искусство Удмуртии. – Ижевск: ИИИЯЛ </a:t>
            </a:r>
            <a:r>
              <a:rPr lang="ru-RU" sz="1600" dirty="0" err="1">
                <a:solidFill>
                  <a:srgbClr val="FFFF00"/>
                </a:solidFill>
              </a:rPr>
              <a:t>УрО</a:t>
            </a:r>
            <a:r>
              <a:rPr lang="ru-RU" sz="1600" dirty="0">
                <a:solidFill>
                  <a:srgbClr val="FFFF00"/>
                </a:solidFill>
              </a:rPr>
              <a:t> РАН, 2005</a:t>
            </a:r>
            <a:r>
              <a:rPr lang="ru-RU" sz="1600" dirty="0" smtClean="0">
                <a:solidFill>
                  <a:srgbClr val="FFFF00"/>
                </a:solidFill>
              </a:rPr>
              <a:t>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0477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>
                <a:solidFill>
                  <a:srgbClr val="FFFF00"/>
                </a:solidFill>
              </a:rPr>
              <a:t>Лебедева С.Х. Удмуртская народная одежда. – Ижевск, 2008.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Лебедева С.Х. Удмуртская народная вышивка. – Ижевск, 2009. 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Молчанова Л.А. Удмуртский народный костюм (история и символика). – Ижевск, 2006.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Поляк А.И.   Художники Удмуртии. – Ижевск: Удмуртия, 1970. издание второе. Ленинград, 1976.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Поляк А.И. Изобразительное искусство Удмуртии. Биобиблиографический справочник. – Ижевск: Удмуртия, 1974.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Православные храмы Удмуртии: Справочник-указатель по документам Центрального </a:t>
            </a:r>
            <a:r>
              <a:rPr lang="ru-RU" sz="1600" dirty="0" err="1">
                <a:solidFill>
                  <a:srgbClr val="FFFF00"/>
                </a:solidFill>
              </a:rPr>
              <a:t>Госархива</a:t>
            </a:r>
            <a:r>
              <a:rPr lang="ru-RU" sz="1600" dirty="0">
                <a:solidFill>
                  <a:srgbClr val="FFFF00"/>
                </a:solidFill>
              </a:rPr>
              <a:t> УР. – Ижевск, 2000.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 err="1">
                <a:solidFill>
                  <a:srgbClr val="FFFF00"/>
                </a:solidFill>
              </a:rPr>
              <a:t>Расиф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Батыршин</a:t>
            </a:r>
            <a:r>
              <a:rPr lang="ru-RU" sz="1600" dirty="0">
                <a:solidFill>
                  <a:srgbClr val="FFFF00"/>
                </a:solidFill>
              </a:rPr>
              <a:t>. – Ижевск: Удмуртия, 2013.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Розенберг Н.А. Развитие удмуртской графики. – Ижевск: Удмуртия, 1977.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b="1" dirty="0" smtClean="0">
                <a:solidFill>
                  <a:srgbClr val="FFFF00"/>
                </a:solidFill>
              </a:rPr>
              <a:t>Художники Удмуртии. 1920-2015 годы. – Ижевск: Удмуртия, 2015.</a:t>
            </a:r>
            <a:br>
              <a:rPr lang="ru-RU" sz="1600" b="1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>Шумилов </a:t>
            </a:r>
            <a:r>
              <a:rPr lang="ru-RU" sz="1600" dirty="0">
                <a:solidFill>
                  <a:srgbClr val="FFFF00"/>
                </a:solidFill>
              </a:rPr>
              <a:t>Е.Ф. История искусства Удмуртии. События, мастера, памятники. – Ижевск: Удмуртия, 1986.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Шумилов Е.Ф. Алексей Павлович Холмогоров. Л.: Художник РСФСР, 1988.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 </a:t>
            </a: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1496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4833657"/>
          </a:xfrm>
        </p:spPr>
        <p:txBody>
          <a:bodyPr/>
          <a:lstStyle/>
          <a:p>
            <a:r>
              <a:rPr lang="ru-RU" sz="1600" b="1" dirty="0" smtClean="0">
                <a:solidFill>
                  <a:srgbClr val="FFFF00"/>
                </a:solidFill>
              </a:rPr>
              <a:t>ЭЛЕКТРОННЫЕ РЕСУРСЫ</a:t>
            </a: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b="1" dirty="0" smtClean="0">
                <a:solidFill>
                  <a:srgbClr val="FFFF00"/>
                </a:solidFill>
              </a:rPr>
              <a:t>Сайт </a:t>
            </a:r>
            <a:r>
              <a:rPr lang="ru-RU" sz="1600" b="1" dirty="0">
                <a:solidFill>
                  <a:srgbClr val="FFFF00"/>
                </a:solidFill>
              </a:rPr>
              <a:t>Удмуртского Республиканского музея изобразительных искусств. </a:t>
            </a:r>
            <a:r>
              <a:rPr lang="en-US" sz="1600" b="1" dirty="0">
                <a:solidFill>
                  <a:srgbClr val="FFFF00"/>
                </a:solidFill>
              </a:rPr>
              <a:t>www</a:t>
            </a:r>
            <a:r>
              <a:rPr lang="ru-RU" sz="1600" b="1" dirty="0">
                <a:solidFill>
                  <a:srgbClr val="FFFF00"/>
                </a:solidFill>
              </a:rPr>
              <a:t>. </a:t>
            </a:r>
            <a:r>
              <a:rPr lang="en-US" sz="1600" b="1" dirty="0" err="1">
                <a:solidFill>
                  <a:srgbClr val="FFFF00"/>
                </a:solidFill>
              </a:rPr>
              <a:t>urmii</a:t>
            </a:r>
            <a:r>
              <a:rPr lang="ru-RU" sz="1600" b="1" dirty="0">
                <a:solidFill>
                  <a:srgbClr val="FFFF00"/>
                </a:solidFill>
              </a:rPr>
              <a:t>.</a:t>
            </a:r>
            <a:r>
              <a:rPr lang="en-US" sz="1600" b="1" dirty="0" err="1">
                <a:solidFill>
                  <a:srgbClr val="FFFF00"/>
                </a:solidFill>
              </a:rPr>
              <a:t>ru</a:t>
            </a:r>
            <a:r>
              <a:rPr lang="ru-RU" sz="1600" b="1" dirty="0">
                <a:solidFill>
                  <a:srgbClr val="FFFF00"/>
                </a:solidFill>
              </a:rPr>
              <a:t/>
            </a:r>
            <a:br>
              <a:rPr lang="ru-RU" sz="1600" b="1" dirty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>Галерея </a:t>
            </a:r>
            <a:r>
              <a:rPr lang="ru-RU" sz="1600" dirty="0">
                <a:solidFill>
                  <a:srgbClr val="FFFF00"/>
                </a:solidFill>
              </a:rPr>
              <a:t>удмуртских художников. Сайт финно-угорского научно-образовательного центра </a:t>
            </a:r>
            <a:r>
              <a:rPr lang="ru-RU" sz="1600" dirty="0" err="1">
                <a:solidFill>
                  <a:srgbClr val="FFFF00"/>
                </a:solidFill>
              </a:rPr>
              <a:t>УдГУ</a:t>
            </a:r>
            <a:r>
              <a:rPr lang="ru-RU" sz="1600" dirty="0">
                <a:solidFill>
                  <a:srgbClr val="FFFF00"/>
                </a:solidFill>
              </a:rPr>
              <a:t>. </a:t>
            </a:r>
            <a:r>
              <a:rPr lang="en-US" sz="1600" dirty="0" err="1">
                <a:solidFill>
                  <a:srgbClr val="FFFF00"/>
                </a:solidFill>
              </a:rPr>
              <a:t>finno</a:t>
            </a:r>
            <a:r>
              <a:rPr lang="ru-RU" sz="1600" dirty="0">
                <a:solidFill>
                  <a:srgbClr val="FFFF00"/>
                </a:solidFill>
              </a:rPr>
              <a:t>-</a:t>
            </a:r>
            <a:r>
              <a:rPr lang="en-US" sz="1600" dirty="0" err="1">
                <a:solidFill>
                  <a:srgbClr val="FFFF00"/>
                </a:solidFill>
              </a:rPr>
              <a:t>ygry</a:t>
            </a:r>
            <a:r>
              <a:rPr lang="ru-RU" sz="1600" dirty="0">
                <a:solidFill>
                  <a:srgbClr val="FFFF00"/>
                </a:solidFill>
              </a:rPr>
              <a:t>.</a:t>
            </a:r>
            <a:r>
              <a:rPr lang="en-US" sz="1600" dirty="0" err="1">
                <a:solidFill>
                  <a:srgbClr val="FFFF00"/>
                </a:solidFill>
              </a:rPr>
              <a:t>ru</a:t>
            </a:r>
            <a:r>
              <a:rPr lang="ru-RU" sz="1600" dirty="0">
                <a:solidFill>
                  <a:srgbClr val="FFFF00"/>
                </a:solidFill>
              </a:rPr>
              <a:t/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>Сайт </a:t>
            </a:r>
            <a:r>
              <a:rPr lang="ru-RU" sz="1600" dirty="0">
                <a:solidFill>
                  <a:srgbClr val="FFFF00"/>
                </a:solidFill>
              </a:rPr>
              <a:t>Издательства «Удмуртия» </a:t>
            </a:r>
            <a:r>
              <a:rPr lang="en-US" sz="1600" dirty="0" err="1">
                <a:solidFill>
                  <a:srgbClr val="FFFF00"/>
                </a:solidFill>
              </a:rPr>
              <a:t>udgiz</a:t>
            </a:r>
            <a:r>
              <a:rPr lang="ru-RU" sz="1600" dirty="0">
                <a:solidFill>
                  <a:srgbClr val="FFFF00"/>
                </a:solidFill>
              </a:rPr>
              <a:t>.</a:t>
            </a:r>
            <a:r>
              <a:rPr lang="en-US" sz="1600" dirty="0" err="1">
                <a:solidFill>
                  <a:srgbClr val="FFFF00"/>
                </a:solidFill>
              </a:rPr>
              <a:t>udm</a:t>
            </a:r>
            <a:r>
              <a:rPr lang="ru-RU" sz="1600" dirty="0">
                <a:solidFill>
                  <a:srgbClr val="FFFF00"/>
                </a:solidFill>
              </a:rPr>
              <a:t>.</a:t>
            </a:r>
            <a:r>
              <a:rPr lang="en-US" sz="1600" dirty="0">
                <a:solidFill>
                  <a:srgbClr val="FFFF00"/>
                </a:solidFill>
              </a:rPr>
              <a:t>net</a:t>
            </a:r>
            <a:r>
              <a:rPr lang="ru-RU" sz="1600" dirty="0">
                <a:solidFill>
                  <a:srgbClr val="FFFF00"/>
                </a:solidFill>
              </a:rPr>
              <a:t/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b="1" dirty="0" smtClean="0">
                <a:solidFill>
                  <a:srgbClr val="FFFF00"/>
                </a:solidFill>
              </a:rPr>
              <a:t>Сайт </a:t>
            </a:r>
            <a:r>
              <a:rPr lang="ru-RU" sz="1600" b="1" dirty="0">
                <a:solidFill>
                  <a:srgbClr val="FFFF00"/>
                </a:solidFill>
              </a:rPr>
              <a:t>Национального центра ДПИ и ремесел.  </a:t>
            </a:r>
            <a:br>
              <a:rPr lang="ru-RU" sz="1600" b="1" dirty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>Сайт </a:t>
            </a:r>
            <a:r>
              <a:rPr lang="ru-RU" sz="1600" dirty="0">
                <a:solidFill>
                  <a:srgbClr val="FFFF00"/>
                </a:solidFill>
              </a:rPr>
              <a:t>Национальной библиотеки Удмуртской Республики. Электронная библиотека. </a:t>
            </a:r>
            <a:r>
              <a:rPr lang="en-US" sz="1600" dirty="0" err="1">
                <a:solidFill>
                  <a:srgbClr val="FFFF00"/>
                </a:solidFill>
              </a:rPr>
              <a:t>unatliborg</a:t>
            </a:r>
            <a:r>
              <a:rPr lang="ru-RU" sz="1600" dirty="0">
                <a:solidFill>
                  <a:srgbClr val="FFFF00"/>
                </a:solidFill>
              </a:rPr>
              <a:t>.</a:t>
            </a:r>
            <a:r>
              <a:rPr lang="en-US" sz="1600" dirty="0" err="1">
                <a:solidFill>
                  <a:srgbClr val="FFFF00"/>
                </a:solidFill>
              </a:rPr>
              <a:t>ru</a:t>
            </a:r>
            <a:r>
              <a:rPr lang="ru-RU" sz="1600" dirty="0">
                <a:solidFill>
                  <a:srgbClr val="FFFF00"/>
                </a:solidFill>
              </a:rPr>
              <a:t>  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err="1" smtClean="0">
                <a:solidFill>
                  <a:srgbClr val="FFFF00"/>
                </a:solidFill>
              </a:rPr>
              <a:t>Воршуд</a:t>
            </a:r>
            <a:r>
              <a:rPr lang="ru-RU" sz="1600" dirty="0">
                <a:solidFill>
                  <a:srgbClr val="FFFF00"/>
                </a:solidFill>
              </a:rPr>
              <a:t>. Декоративно-прикладное искусство Удмуртии.  </a:t>
            </a:r>
            <a:r>
              <a:rPr lang="en-US" sz="1600" dirty="0" err="1">
                <a:solidFill>
                  <a:srgbClr val="FFFF00"/>
                </a:solidFill>
              </a:rPr>
              <a:t>vorshud</a:t>
            </a:r>
            <a:r>
              <a:rPr lang="ru-RU" sz="1600" dirty="0" smtClean="0">
                <a:solidFill>
                  <a:srgbClr val="FFFF00"/>
                </a:solidFill>
              </a:rPr>
              <a:t>.unatlib.org.ru</a:t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/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b="1" dirty="0" smtClean="0">
                <a:solidFill>
                  <a:srgbClr val="FFFF00"/>
                </a:solidFill>
              </a:rPr>
              <a:t>Сайты </a:t>
            </a:r>
            <a:r>
              <a:rPr lang="ru-RU" sz="1600" b="1" dirty="0" smtClean="0">
                <a:solidFill>
                  <a:srgbClr val="FFFF00"/>
                </a:solidFill>
              </a:rPr>
              <a:t>музеев Удмуртии (Национального музея УР им. </a:t>
            </a:r>
            <a:r>
              <a:rPr lang="ru-RU" sz="1600" b="1" dirty="0" err="1" smtClean="0">
                <a:solidFill>
                  <a:srgbClr val="FFFF00"/>
                </a:solidFill>
              </a:rPr>
              <a:t>Кузебая</a:t>
            </a:r>
            <a:r>
              <a:rPr lang="ru-RU" sz="1600" b="1" dirty="0" smtClean="0">
                <a:solidFill>
                  <a:srgbClr val="FFFF00"/>
                </a:solidFill>
              </a:rPr>
              <a:t> Герда, </a:t>
            </a:r>
            <a:r>
              <a:rPr lang="ru-RU" sz="1600" b="1" dirty="0" err="1" smtClean="0">
                <a:solidFill>
                  <a:srgbClr val="FFFF00"/>
                </a:solidFill>
              </a:rPr>
              <a:t>Лудорвай</a:t>
            </a:r>
            <a:r>
              <a:rPr lang="ru-RU" sz="1600" b="1" dirty="0" smtClean="0">
                <a:solidFill>
                  <a:srgbClr val="FFFF00"/>
                </a:solidFill>
              </a:rPr>
              <a:t>, Музей-усадьба П.И. Чайковского и </a:t>
            </a:r>
            <a:r>
              <a:rPr lang="ru-RU" sz="1600" b="1" dirty="0" err="1" smtClean="0">
                <a:solidFill>
                  <a:srgbClr val="FFFF00"/>
                </a:solidFill>
              </a:rPr>
              <a:t>др</a:t>
            </a:r>
            <a:r>
              <a:rPr lang="ru-RU" sz="1600" b="1" dirty="0" smtClean="0">
                <a:solidFill>
                  <a:srgbClr val="FFFF00"/>
                </a:solidFill>
              </a:rPr>
              <a:t>). </a:t>
            </a:r>
            <a:r>
              <a:rPr lang="ru-RU" sz="1600" b="1" dirty="0">
                <a:solidFill>
                  <a:srgbClr val="FFFF00"/>
                </a:solidFill>
              </a:rPr>
              <a:t/>
            </a:r>
            <a:br>
              <a:rPr lang="ru-RU" sz="1600" b="1" dirty="0">
                <a:solidFill>
                  <a:srgbClr val="FFFF00"/>
                </a:solidFill>
              </a:rPr>
            </a:br>
            <a:r>
              <a:rPr lang="ru-RU" sz="1600" b="1" dirty="0">
                <a:solidFill>
                  <a:srgbClr val="FFFF00"/>
                </a:solidFill>
              </a:rPr>
              <a:t> </a:t>
            </a:r>
            <a:r>
              <a:rPr lang="ru-RU" sz="1600" dirty="0">
                <a:solidFill>
                  <a:srgbClr val="FFFF00"/>
                </a:solidFill>
              </a:rPr>
              <a:t/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/>
              <a:t> </a:t>
            </a:r>
            <a:br>
              <a:rPr lang="ru-RU" sz="1600" dirty="0"/>
            </a:br>
            <a:r>
              <a:rPr lang="ru-RU" sz="1600" dirty="0"/>
              <a:t> </a:t>
            </a:r>
            <a:br>
              <a:rPr lang="ru-RU" sz="1600" dirty="0"/>
            </a:br>
            <a:endParaRPr lang="ru-RU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94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Исторические типы </a:t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художественной культуры:</a:t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rgbClr val="FFFF00"/>
                </a:solidFill>
              </a:rPr>
              <a:t>1.Первобытная художественная культура, </a:t>
            </a:r>
            <a:r>
              <a:rPr lang="ru-RU" sz="2400" dirty="0" smtClean="0">
                <a:solidFill>
                  <a:srgbClr val="FFFF00"/>
                </a:solidFill>
              </a:rPr>
              <a:t>обладавшая синкретизмом (неразделимостью) форм человеческой деятельности: трудовой, обрядово-магической, художественной. Ее источник – археология.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2. </a:t>
            </a:r>
            <a:r>
              <a:rPr lang="ru-RU" sz="2400" b="1" dirty="0" smtClean="0">
                <a:solidFill>
                  <a:srgbClr val="FFFF00"/>
                </a:solidFill>
              </a:rPr>
              <a:t>Художественная культура скотоводов-кочевников, оседлых земледельцев и горожан-ремесленников</a:t>
            </a:r>
            <a:r>
              <a:rPr lang="ru-RU" sz="2400" dirty="0" smtClean="0">
                <a:solidFill>
                  <a:srgbClr val="FFFF00"/>
                </a:solidFill>
              </a:rPr>
              <a:t> (античная</a:t>
            </a:r>
            <a:r>
              <a:rPr lang="ru-RU" sz="2400" dirty="0">
                <a:solidFill>
                  <a:srgbClr val="FFFF00"/>
                </a:solidFill>
              </a:rPr>
              <a:t>)</a:t>
            </a:r>
            <a:r>
              <a:rPr lang="ru-RU" sz="2400" dirty="0" smtClean="0">
                <a:solidFill>
                  <a:srgbClr val="FFFF00"/>
                </a:solidFill>
              </a:rPr>
              <a:t>, где искусство служило религиозным ценностям. Из нее возникает </a:t>
            </a:r>
            <a:r>
              <a:rPr lang="ru-RU" sz="2400" b="1" dirty="0" smtClean="0">
                <a:solidFill>
                  <a:srgbClr val="FFFF00"/>
                </a:solidFill>
              </a:rPr>
              <a:t>культура феодального общества</a:t>
            </a:r>
            <a:r>
              <a:rPr lang="ru-RU" sz="2400" dirty="0" smtClean="0">
                <a:solidFill>
                  <a:srgbClr val="FFFF00"/>
                </a:solidFill>
              </a:rPr>
              <a:t>, которая делится на крестьянско-</a:t>
            </a:r>
            <a:r>
              <a:rPr lang="ru-RU" sz="2400" dirty="0" err="1" smtClean="0">
                <a:solidFill>
                  <a:srgbClr val="FFFF00"/>
                </a:solidFill>
              </a:rPr>
              <a:t>фолклорную</a:t>
            </a:r>
            <a:r>
              <a:rPr lang="ru-RU" sz="2400" dirty="0" smtClean="0">
                <a:solidFill>
                  <a:srgbClr val="FFFF00"/>
                </a:solidFill>
              </a:rPr>
              <a:t>, церковно-монастырскую, рыцарско-придворную, бюргерскую (городскую).   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69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FFFF00"/>
                </a:solidFill>
              </a:rPr>
              <a:t>3. </a:t>
            </a:r>
            <a:r>
              <a:rPr lang="ru-RU" sz="2400" b="1" dirty="0" smtClean="0">
                <a:solidFill>
                  <a:srgbClr val="FFFF00"/>
                </a:solidFill>
              </a:rPr>
              <a:t>Художественная культура Нового времени</a:t>
            </a:r>
            <a:r>
              <a:rPr lang="ru-RU" sz="2400" dirty="0" smtClean="0">
                <a:solidFill>
                  <a:srgbClr val="FFFF00"/>
                </a:solidFill>
              </a:rPr>
              <a:t>   - городская культура индустриального общества, опирающаяся на научное мышление, товарный тип производства и индивидуализм сознания взамен первобытно-феодального коллективизма и античного гуманизма .   Индивидуализм – продукт конкуренции и прагматичного бизнеса, в иерархии ценностей на вершину ставится индивидуум – наделенная абсолютной свободой личность, противопоставляющая себя другим людям, обществу, самой природе. 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4. </a:t>
            </a:r>
            <a:r>
              <a:rPr lang="ru-RU" sz="2400" b="1" dirty="0" smtClean="0">
                <a:solidFill>
                  <a:srgbClr val="FFFF00"/>
                </a:solidFill>
              </a:rPr>
              <a:t>Современная художественная культура </a:t>
            </a:r>
            <a:r>
              <a:rPr lang="ru-RU" sz="2400" dirty="0" smtClean="0">
                <a:solidFill>
                  <a:srgbClr val="FFFF00"/>
                </a:solidFill>
              </a:rPr>
              <a:t>должна стать единственной продуктивной альтернативой односторонностям буржуазно-индивидуалистической и феодально-традиционалистской культуре.  </a:t>
            </a:r>
            <a:br>
              <a:rPr lang="ru-RU" sz="2400" dirty="0" smtClean="0">
                <a:solidFill>
                  <a:srgbClr val="FFFF00"/>
                </a:solidFill>
              </a:rPr>
            </a:br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8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Сегодня главное – поиск гармоничного согласования  полюсов двух предшествующих культур: </a:t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400" b="1" dirty="0" smtClean="0">
                <a:solidFill>
                  <a:srgbClr val="FFFF00"/>
                </a:solidFill>
              </a:rPr>
              <a:t/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1. общественное (наше) – индивидуальное (мое);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2. свобода – ответственность;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3. традиции – инновации. 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/>
            </a:r>
            <a:br>
              <a:rPr lang="ru-RU" sz="2400" dirty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b="1" dirty="0" smtClean="0">
                <a:solidFill>
                  <a:srgbClr val="FFFF00"/>
                </a:solidFill>
              </a:rPr>
              <a:t>Художественная деятельность </a:t>
            </a:r>
            <a:r>
              <a:rPr lang="ru-RU" sz="2400" dirty="0" smtClean="0">
                <a:solidFill>
                  <a:srgbClr val="FFFF00"/>
                </a:solidFill>
              </a:rPr>
              <a:t>– </a:t>
            </a:r>
            <a:r>
              <a:rPr lang="ru-RU" sz="2400" dirty="0">
                <a:solidFill>
                  <a:srgbClr val="FFFF00"/>
                </a:solidFill>
              </a:rPr>
              <a:t>вид продуктивной </a:t>
            </a:r>
            <a:r>
              <a:rPr lang="ru-RU" sz="2400" dirty="0" smtClean="0">
                <a:solidFill>
                  <a:srgbClr val="FFFF00"/>
                </a:solidFill>
              </a:rPr>
              <a:t>деятельности, обладающий материально-духовной целостностью, включающий в себя совокупный </a:t>
            </a:r>
            <a:r>
              <a:rPr lang="ru-RU" sz="2400" b="1" dirty="0" smtClean="0">
                <a:solidFill>
                  <a:srgbClr val="FFFF00"/>
                </a:solidFill>
              </a:rPr>
              <a:t>способ  </a:t>
            </a:r>
            <a:r>
              <a:rPr lang="ru-RU" sz="2400" dirty="0" smtClean="0">
                <a:solidFill>
                  <a:srgbClr val="FFFF00"/>
                </a:solidFill>
              </a:rPr>
              <a:t>(словесное, музыкальное, театральное и др. виды творчества), </a:t>
            </a:r>
            <a:r>
              <a:rPr lang="ru-RU" sz="2400" b="1" dirty="0" smtClean="0">
                <a:solidFill>
                  <a:srgbClr val="FFFF00"/>
                </a:solidFill>
              </a:rPr>
              <a:t>продукт</a:t>
            </a:r>
            <a:r>
              <a:rPr lang="ru-RU" sz="2400" dirty="0" smtClean="0">
                <a:solidFill>
                  <a:srgbClr val="FFFF00"/>
                </a:solidFill>
              </a:rPr>
              <a:t> (произведения искусства) и </a:t>
            </a:r>
            <a:r>
              <a:rPr lang="ru-RU" sz="2400" b="1" dirty="0" smtClean="0">
                <a:solidFill>
                  <a:srgbClr val="FFFF00"/>
                </a:solidFill>
              </a:rPr>
              <a:t>принцип организации</a:t>
            </a:r>
            <a:r>
              <a:rPr lang="ru-RU" sz="2400" dirty="0" smtClean="0">
                <a:solidFill>
                  <a:srgbClr val="FFFF00"/>
                </a:solidFill>
              </a:rPr>
              <a:t> (процессы создания, хранения, восприятия, воспитания художников)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2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Отсюда трехмерное измерение художественной культуры:</a:t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1. </a:t>
            </a:r>
            <a:r>
              <a:rPr lang="ru-RU" sz="2200" b="1" dirty="0" smtClean="0">
                <a:solidFill>
                  <a:srgbClr val="FFFF00"/>
                </a:solidFill>
              </a:rPr>
              <a:t>Духовно-содержательное</a:t>
            </a:r>
            <a:r>
              <a:rPr lang="ru-RU" sz="2200" dirty="0" smtClean="0">
                <a:solidFill>
                  <a:srgbClr val="FFFF00"/>
                </a:solidFill>
              </a:rPr>
              <a:t> – это специфическое для каждого исторического типа художественного сознания представление о бытии  (создаваемая искусством картина мира и место человека в ней).</a:t>
            </a:r>
            <a:br>
              <a:rPr lang="ru-RU" sz="2200" dirty="0" smtClean="0">
                <a:solidFill>
                  <a:srgbClr val="FFFF00"/>
                </a:solidFill>
              </a:rPr>
            </a:br>
            <a:r>
              <a:rPr lang="ru-RU" sz="2200" dirty="0" smtClean="0">
                <a:solidFill>
                  <a:srgbClr val="FFFF00"/>
                </a:solidFill>
              </a:rPr>
              <a:t>2. </a:t>
            </a:r>
            <a:r>
              <a:rPr lang="ru-RU" sz="2200" b="1" dirty="0" smtClean="0">
                <a:solidFill>
                  <a:srgbClr val="FFFF00"/>
                </a:solidFill>
              </a:rPr>
              <a:t>Морфологическое</a:t>
            </a:r>
            <a:r>
              <a:rPr lang="ru-RU" sz="2200" dirty="0" smtClean="0">
                <a:solidFill>
                  <a:srgbClr val="FFFF00"/>
                </a:solidFill>
              </a:rPr>
              <a:t> – характеристика особенностей деятельности в разных видах искусства, обладающих каждое своим языком.  </a:t>
            </a:r>
            <a:br>
              <a:rPr lang="ru-RU" sz="2200" dirty="0" smtClean="0">
                <a:solidFill>
                  <a:srgbClr val="FFFF00"/>
                </a:solidFill>
              </a:rPr>
            </a:br>
            <a:r>
              <a:rPr lang="ru-RU" sz="2200" dirty="0" smtClean="0">
                <a:solidFill>
                  <a:srgbClr val="FFFF00"/>
                </a:solidFill>
              </a:rPr>
              <a:t>3. </a:t>
            </a:r>
            <a:r>
              <a:rPr lang="ru-RU" sz="2200" b="1" dirty="0" smtClean="0">
                <a:solidFill>
                  <a:srgbClr val="FFFF00"/>
                </a:solidFill>
              </a:rPr>
              <a:t>Функционально-организационное (институциональное) </a:t>
            </a:r>
            <a:r>
              <a:rPr lang="ru-RU" sz="2200" dirty="0" smtClean="0">
                <a:solidFill>
                  <a:srgbClr val="FFFF00"/>
                </a:solidFill>
              </a:rPr>
              <a:t>– выражается во взаимодействии </a:t>
            </a:r>
            <a:r>
              <a:rPr lang="ru-RU" sz="2200" b="1" dirty="0" smtClean="0">
                <a:solidFill>
                  <a:srgbClr val="FFFF00"/>
                </a:solidFill>
              </a:rPr>
              <a:t>художественного</a:t>
            </a:r>
            <a:r>
              <a:rPr lang="ru-RU" sz="2200" dirty="0" smtClean="0">
                <a:solidFill>
                  <a:srgbClr val="FFFF00"/>
                </a:solidFill>
              </a:rPr>
              <a:t> </a:t>
            </a:r>
            <a:r>
              <a:rPr lang="ru-RU" sz="2200" b="1" dirty="0" smtClean="0">
                <a:solidFill>
                  <a:srgbClr val="FFFF00"/>
                </a:solidFill>
              </a:rPr>
              <a:t>производства </a:t>
            </a:r>
            <a:r>
              <a:rPr lang="ru-RU" sz="2200" dirty="0" smtClean="0">
                <a:solidFill>
                  <a:srgbClr val="FFFF00"/>
                </a:solidFill>
              </a:rPr>
              <a:t>(мастерские, типографии, киностудии), </a:t>
            </a:r>
            <a:r>
              <a:rPr lang="ru-RU" sz="2200" b="1" dirty="0" smtClean="0">
                <a:solidFill>
                  <a:srgbClr val="FFFF00"/>
                </a:solidFill>
              </a:rPr>
              <a:t>художественного</a:t>
            </a:r>
            <a:r>
              <a:rPr lang="ru-RU" sz="2200" dirty="0" smtClean="0">
                <a:solidFill>
                  <a:srgbClr val="FFFF00"/>
                </a:solidFill>
              </a:rPr>
              <a:t> </a:t>
            </a:r>
            <a:r>
              <a:rPr lang="ru-RU" sz="2200" b="1" dirty="0" smtClean="0">
                <a:solidFill>
                  <a:srgbClr val="FFFF00"/>
                </a:solidFill>
              </a:rPr>
              <a:t>потребления</a:t>
            </a:r>
            <a:r>
              <a:rPr lang="ru-RU" sz="2200" dirty="0" smtClean="0">
                <a:solidFill>
                  <a:srgbClr val="FFFF00"/>
                </a:solidFill>
              </a:rPr>
              <a:t> (музеи, концертные аудитории), </a:t>
            </a:r>
            <a:r>
              <a:rPr lang="ru-RU" sz="2200" b="1" dirty="0" smtClean="0">
                <a:solidFill>
                  <a:srgbClr val="FFFF00"/>
                </a:solidFill>
              </a:rPr>
              <a:t>художественной критики и формирования художественного сознания </a:t>
            </a:r>
            <a:r>
              <a:rPr lang="ru-RU" sz="2200" dirty="0" smtClean="0">
                <a:solidFill>
                  <a:srgbClr val="FFFF00"/>
                </a:solidFill>
              </a:rPr>
              <a:t>общества (научные заведения, средства массовой информации, школы, вузы).  </a:t>
            </a:r>
            <a:endParaRPr lang="ru-RU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2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54955" y="662473"/>
            <a:ext cx="5031242" cy="2233128"/>
          </a:xfrm>
        </p:spPr>
        <p:txBody>
          <a:bodyPr/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Этапы развития художественной культуры Удмуртии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sz="2000" b="1" dirty="0" smtClean="0">
                <a:solidFill>
                  <a:srgbClr val="FFFF00"/>
                </a:solidFill>
              </a:rPr>
              <a:t>1.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</a:rPr>
              <a:t>Древнейший и средневековый период (с момента освоения территории-мезолита до Х</a:t>
            </a:r>
            <a:r>
              <a:rPr lang="en-US" sz="2000" b="1" dirty="0" smtClean="0">
                <a:solidFill>
                  <a:srgbClr val="FFFF00"/>
                </a:solidFill>
              </a:rPr>
              <a:t>VII </a:t>
            </a:r>
            <a:r>
              <a:rPr lang="ru-RU" sz="2000" b="1" dirty="0" smtClean="0">
                <a:solidFill>
                  <a:srgbClr val="FFFF00"/>
                </a:solidFill>
              </a:rPr>
              <a:t> в.)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27" y="2110744"/>
            <a:ext cx="5195888" cy="3914135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154955" y="2895601"/>
            <a:ext cx="4471404" cy="323191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1.</a:t>
            </a:r>
            <a:r>
              <a:rPr lang="ru-RU" dirty="0" smtClean="0"/>
              <a:t> </a:t>
            </a:r>
            <a:r>
              <a:rPr lang="ru-RU" sz="2000" dirty="0" smtClean="0">
                <a:solidFill>
                  <a:srgbClr val="FFFF00"/>
                </a:solidFill>
              </a:rPr>
              <a:t>Формирование традицио</a:t>
            </a:r>
            <a:r>
              <a:rPr lang="ru-RU" sz="2000" dirty="0">
                <a:solidFill>
                  <a:srgbClr val="FFFF00"/>
                </a:solidFill>
              </a:rPr>
              <a:t>н</a:t>
            </a:r>
            <a:r>
              <a:rPr lang="ru-RU" sz="2000" dirty="0" smtClean="0">
                <a:solidFill>
                  <a:srgbClr val="FFFF00"/>
                </a:solidFill>
              </a:rPr>
              <a:t>ных типов построек (</a:t>
            </a:r>
            <a:r>
              <a:rPr lang="ru-RU" sz="2000" dirty="0" err="1" smtClean="0">
                <a:solidFill>
                  <a:srgbClr val="FFFF00"/>
                </a:solidFill>
              </a:rPr>
              <a:t>куа</a:t>
            </a:r>
            <a:r>
              <a:rPr lang="ru-RU" sz="2000" dirty="0" smtClean="0">
                <a:solidFill>
                  <a:srgbClr val="FFFF00"/>
                </a:solidFill>
              </a:rPr>
              <a:t>, корка, </a:t>
            </a:r>
            <a:r>
              <a:rPr lang="ru-RU" sz="2000" dirty="0" err="1" smtClean="0">
                <a:solidFill>
                  <a:srgbClr val="FFFF00"/>
                </a:solidFill>
              </a:rPr>
              <a:t>кенос</a:t>
            </a:r>
            <a:r>
              <a:rPr lang="ru-RU" sz="2000" dirty="0" smtClean="0">
                <a:solidFill>
                  <a:srgbClr val="FFFF00"/>
                </a:solidFill>
              </a:rPr>
              <a:t>);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2. Освоение художественной керамики, ткачества, художественной обработки дерева, кости, металла. 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Самое знаменитое явление российского и мирового уровня, изученные археологами изделия «пермского звериного стиля». 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2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solidFill>
                  <a:srgbClr val="FFFF00"/>
                </a:solidFill>
              </a:rPr>
              <a:t>Средневековый город – средоточие мастеров-ремесленников, обменивающихся результатами своих умений в создании архитектурных сооружений, бытовой утвари, декорированной керамической, деревянной, металлической посуды, одежды и ювелирных изделий. </a:t>
            </a:r>
            <a:endParaRPr lang="ru-RU" sz="1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73" y="1853248"/>
            <a:ext cx="6438383" cy="4344955"/>
          </a:xfrm>
          <a:ln>
            <a:solidFill>
              <a:schemeClr val="tx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036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466</TotalTime>
  <Words>740</Words>
  <Application>Microsoft Office PowerPoint</Application>
  <PresentationFormat>Широкоэкранный</PresentationFormat>
  <Paragraphs>38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Century Gothic</vt:lpstr>
      <vt:lpstr>Wingdings 3</vt:lpstr>
      <vt:lpstr>Ион</vt:lpstr>
      <vt:lpstr>Художественная культура Удмуртии</vt:lpstr>
      <vt:lpstr>Понятие «художественная культура», как область культуры имеет три модальности:  1. человеческую, в которой выявляется потенциал         творческой личности и человечества в целом; 2.  предметную – многообразие материальных,       духовных и художественных творений,       образующих «вторую природу»; 3. процессуально-деятельностную – способы      деятельности людей по созданию образцов      художественной культуры и культурного человека.</vt:lpstr>
      <vt:lpstr> «Для истории культуры особенно важны функции художественной деятельности, поскольку искусство является самосознанием культуры, то есть воссоздает содержание и строение каждого ее исторического типа и каждого регионального и национального состояния.         Поэтому изучение истории художественной культуры представляет интерес не только для  глубокого понимания истории всех искусств, но и как важный источник изучения истории культуры, которая как в зеркале отражается в истории искусства.»                                                                                      М.С. Каган       </vt:lpstr>
      <vt:lpstr>Исторические типы  художественной культуры:  1.Первобытная художественная культура, обладавшая синкретизмом (неразделимостью) форм человеческой деятельности: трудовой, обрядово-магической, художественной. Ее источник – археология.  2. Художественная культура скотоводов-кочевников, оседлых земледельцев и горожан-ремесленников (античная), где искусство служило религиозным ценностям. Из нее возникает культура феодального общества, которая делится на крестьянско-фолклорную, церковно-монастырскую, рыцарско-придворную, бюргерскую (городскую).   </vt:lpstr>
      <vt:lpstr>3. Художественная культура Нового времени   - городская культура индустриального общества, опирающаяся на научное мышление, товарный тип производства и индивидуализм сознания взамен первобытно-феодального коллективизма и античного гуманизма .   Индивидуализм – продукт конкуренции и прагматичного бизнеса, в иерархии ценностей на вершину ставится индивидуум – наделенная абсолютной свободой личность, противопоставляющая себя другим людям, обществу, самой природе.  4. Современная художественная культура должна стать единственной продуктивной альтернативой односторонностям буржуазно-индивидуалистической и феодально-традиционалистской культуре.   </vt:lpstr>
      <vt:lpstr>Сегодня главное – поиск гармоничного согласования  полюсов двух предшествующих культур:   1. общественное (наше) – индивидуальное (мое); 2. свобода – ответственность; 3. традиции – инновации.    Художественная деятельность – вид продуктивной деятельности, обладающий материально-духовной целостностью, включающий в себя совокупный способ  (словесное, музыкальное, театральное и др. виды творчества), продукт (произведения искусства) и принцип организации (процессы создания, хранения, восприятия, воспитания художников)</vt:lpstr>
      <vt:lpstr>Отсюда трехмерное измерение художественной культуры:  1. Духовно-содержательное – это специфическое для каждого исторического типа художественного сознания представление о бытии  (создаваемая искусством картина мира и место человека в ней). 2. Морфологическое – характеристика особенностей деятельности в разных видах искусства, обладающих каждое своим языком.   3. Функционально-организационное (институциональное) – выражается во взаимодействии художественного производства (мастерские, типографии, киностудии), художественного потребления (музеи, концертные аудитории), художественной критики и формирования художественного сознания общества (научные заведения, средства массовой информации, школы, вузы).  </vt:lpstr>
      <vt:lpstr>Этапы развития художественной культуры Удмуртии  1. Древнейший и средневековый период (с момента освоения территории-мезолита до ХVII  в.)  </vt:lpstr>
      <vt:lpstr>Средневековый город – средоточие мастеров-ремесленников, обменивающихся результатами своих умений в создании архитектурных сооружений, бытовой утвари, декорированной керамической, деревянной, металлической посуды, одежды и ювелирных изделий. </vt:lpstr>
      <vt:lpstr>. Каждый мужчина и каждая женщина владели домашними ремеслами: обработкой кож, дерева, изготовлением текстильных изделий. Гончарство и кузнечное дело постепенно выделились в область профессионального мастерства</vt:lpstr>
      <vt:lpstr>Обрядовые действия способствовали развитию устного словесного, музыкального, танцевального творчества в формах фольклора.</vt:lpstr>
      <vt:lpstr>2. Период присоединения к Русскому государству, христианизации и промышленного освоения края (ХVI – 1я пол. ХIХ в.)  Самобытное народное искусство удмуртского населения дополняется профессиональным искусством русских переселенцев. Города-крепости строятся в традициях древнерусского зодчества. </vt:lpstr>
      <vt:lpstr>Распространение христианства определило становление искусств, связанных с потребностями культа (каменное храмовое строительство, иконопись, монументальная живопись). </vt:lpstr>
      <vt:lpstr>Основание первых промышленных предприятий, важное государственное значение Камских заводов сопровождается приездом обученных  специалистов-архитекторов,  живописцев-портретистов, выпускников Академии художеств. </vt:lpstr>
      <vt:lpstr>Архитектор Ижевского завода С.Е. Дудин, ученик и последователь А.Д. Захарова работал в стиле «классицизм». Он был создателем градостроительного плана Ижевска. Еще один мастер русского классицизма В.Н. Петенкин работал в Воткинске. Ему кроме главных зданий поселения принадлежит первый в Удмуртии монумент – «Памятник-якорь». </vt:lpstr>
      <vt:lpstr>3. В эпоху капитализма во 2й пол. ХIХ – начале ХХ века в уездном центре Сарапуле, поселках Ижевского и Воткинского завода внедряются новые типы общественных зданий.</vt:lpstr>
      <vt:lpstr>Активно стали развиваться изобразительные искусства. Появилась портретная и бытовая живопись, Любительские спектакли способствовали зарождению сценографии, выпуск книг и газет стимулировал графическое искусство. Был создан первый памятник историческому лицу. </vt:lpstr>
      <vt:lpstr>Открытие земского музея в Сарапуле, создание кустарных мастерских в Воткинске и Шарканском районе, привлечение мастеров к участию во Всероссийских кустарно-промышленных выставках способствовало развитию узорного ткачества, кружевоплетения, гравировки оружия.   </vt:lpstr>
      <vt:lpstr>4. В период социализма (1917-1980-е гг.) в Удмуртии происходит становление художественного, музыкального, театрального образования, формируется национальная творческая интеллигенция, расцветает самодеятельное творчество, создаются музеи, активизируется выставочная деятельность. Происходит становление профессионального искусства во всем богатстве видов и жанров. </vt:lpstr>
      <vt:lpstr>Приезд большой группы выпускников лучших учебных заведений, привлечение мастеров искусств из центральных городов способствует совершенствованию архитектурного облика Ижевска, развитию профессионализма в создании отдельных произведений и ансамблей, совершенствованию специального образования всех уровней, воспитанию художественного вкуса населения. </vt:lpstr>
      <vt:lpstr>4. В постсоветский период (1990 – 2010-е годы) в Удмуртии большое значение придается возрождению и сохранению традиций народного искусства и ремесел. Создана система центров ДПИ и ремесел, где воспитана плеяда талантливых мастеров, проводятся выставки, фестивали, достигнут уровень российского признания.    </vt:lpstr>
      <vt:lpstr>В рамках постмодернизма получило развитие современное (актуальное) искусство, где задействованы авангардные формы, новые подходы к материалам, средствам выразительности. Синтез разных видов искусств осуществляется в виде фестивалей и акций этнофутуристов, игровой подход позволяет привлекать к ним средства традиционной праздничной культуры, чем способствует их сохранению. </vt:lpstr>
      <vt:lpstr>ВЫВОД:  Юные краеведы, выбравшие искусствоведческое направление (изучение художественной культуры), должны понимать круг своих предметных интересов. Это:  1. Произведения народного декоративно-прикладного искусства: украшенные предметы быта, отдельные элементы и ансамбль национального костюма;   2. Произведения  традиционной архитектуры: отдельные элементы и ансамбль крестьянского жилища (мебель, художественный текстиль, инструменты для их создания);  3. Произведения храмовой и общественной архитектуры населенных пунктов Удмуртии: отдельные элементы и ансамбль.  4. Произведения профессиональной скульптуры, живописи, графики, декоративно-прикладного искусства, посвященные родному краю или выполненные на основе национальных традиций. </vt:lpstr>
      <vt:lpstr>Темы и структура исследований:  1. Историко-культурный и художественно-стилистический анализ отдельных произведений народного искусства и их ансамблей:  Время и место создания, автор и связанные с произведением факты его биографии, роль произведения в обрядах и праздниках, трудовых и бытовых процессах, значение в истории семьи.   Образно-символическое содержание, композиционное решение ((способы выделения главного, роль динамики-статики, контрастов-нюансов, ритма, цвета), технология изготовления и ее влияние на художественное решение.   Назначение ансамбля, место отдельных произведений в ансамбле,  характер их взаимосвязи.  </vt:lpstr>
      <vt:lpstr>2. Историко-культурный и художественно-стилистический анализ отдельных произведений народной жилой, храмовой, общественной архитектуры и их ансамблей:   Автор и связанные с произведением факты его биографии, время создания и его краткая историческая характеристика, место создания, значение в истории населенного пункта.   Идейный замысел, композиционное решение (план, объемно-пространственное решение всего здания и его архитектурных элементов, декор), технология строительства и декоративной отделки.  Назначение ансамбля здания, место и значение в пространстве населенного пункта (улице, площади), связь с монументальной скульптурой.  </vt:lpstr>
      <vt:lpstr>3. Историко-культурный и художественно-стилистический анализ отдельных произведений и ансамблей профессиональной живописи, скульптуры, декоративно-прикладного искусства:   Автор и связанные с произведением факты его биографии, время создания и его краткая историческая характеристика, место создания, значение в истории Удмуртии.   Образное содержание (тема, сюжет, идея), композиционное решение (способы выделения главного, роль динамики-статики, контрастов-нюансов, ритма, цвета), технология изготовления и ее влияние на художественное решение.  Назначение ансамбля, место отдельных произведений в ансамбле,  характер их взаимосвязи.     </vt:lpstr>
      <vt:lpstr>3. Творческая биография архитектора, художника, мастера ДПИ и ремесел:   Время и место рождения, этапы художественной подготовки (школа, училище, институт, сообществ коллег), личность и влияние учителей, предпосылки интереса к культуре своего народа и родному краю, значение в истории.  Хронология достижений, характеристика отдельных этапов творчества.   Художественно-стилистический анализ лучших произведений на тему родного края и народной культуры на отельных этапах творчества.     </vt:lpstr>
      <vt:lpstr>4. Каталогизация культурного наследия, хранящего в коллекциях общественных музеев:  Фотография и описание отдельных произведений (время, место создания, автор, размеры, техника, каталожное описание, сохранность).  Фотографии и описания отдельных коллекций произведений по назначению или технологии изготовления (костюмов, художественного текстиля, художественного дерева, лозоплетения, обработки бересты, керамики и т.д.). История изучения произведения или коллекции, имеющаяся библиография.  Рекомендации: Предлагаемая структура исследования предлагается для учащихся различного возраста. Начальный этап исследования (раздел а) предлагается учащимся 8 класса. Более развернутое исследование (разделы а, b) предлагается учащимся 9-10 класса.  Самой полное исследование (разделы а, b, c) предлагается учащимся 1011 классов.    </vt:lpstr>
      <vt:lpstr>Список рекомендуемой литературы:  Основы искусствознания  Алехин А.Д. О языке изобразительного искусства. М. 1973. Бартенев И.А., Батажкова В.И. Очерки истории архитектурных стилей. М., 1983. Волков Н.Н. Композиция в живописи. 1977. Волков Н.Н. Восприятие картины. М.1976. Воронова О.П. Искусство скульптуры. М. 1981. Выготский Л.С. Технология искусства. - Ростов-на-Дону, 1998. Герчук Ю.Я. История графики и искусства книги. М. 2000. Гутнов А.Э. Мир архитектуры. М., 1985. Жегин Л.Ф. Язык живописного произведения. М. 1970. Дмитриева Н.А. Краткая история искусств. М. 1969-1975. Ильина Т.В. Основы искусствознания. М. 2008.   Каменева. Е.О. Какого цвета радуга. М. 1871. Каган М.С. Морфология искусства. М. 1983. Кон-Винер. История стилей изобразительных искусств. М., 2000. Третьяков Н.Н. Образ в искусстве. Основы композиции. М. 2001. Школа изобразительного искусства. В 10 выпусках. М. 1960-63. Энциклопедический словарь юного художника. М. 1983. </vt:lpstr>
      <vt:lpstr>ЛИТЕРАТУРА ПО ХУДОЖЕСТВЕННОЙ КУЛЬТУРЕ УДМУРТИИ  Анатолий Русских. – Ижевск: Удмуртия, 2008. Валентин Белых. – Ижевск: Удмуртия, 2011. Гартиг В.О. Виноградов С. Н. – Ижевск: Удмуртия, 2005.  Гартиг В.О. Менсадык Гарипов. – Ижевск: Удмуртия, 2006. Гартиг В. Ходырева М. Кучыран Юри. – Ижевск: Удмуртия, 2012 Декоративно-прикладное искусство Удмуртии. – Ижевск: Удмуртия, 2013. Золотухин А.В. Вячеслав Михайлов. – Ижевск: Удмуртия, 2009. Иванова М. Г., Куликов К. И. Древнее искусство Удмуртии. – Ижевск, ИИИЯЛ УрО РАН, 2000.  Ковычева Е.И. Народная игрушка. – Ижевск: 2006.  Климов К.М. Удмуртское народное ткачество. – Ижевск: Удмуртия, 1979. Климов К.М. Удмуртское народное искусство. – Ижевск: Удмуртия, 1988. Климов К.М. Ансамбль как образная система в удмуртском народном искусстве XIX-XXвв. – Ижевск : Изд. дом"Удм.ун-т", 1999. Косарева И.А. Традиционная женская одежда периферийных групп удмуртов. Ижевск, 2000. Косарева И.А. Традиционное узорное ткачество удмуртского народа. – Ижевск: Удмуртский университет, 2011.  Крюкова Т.А. Удмуртское народное изобразительное искусство. – Ижевск-Ленинград: Удмуртия, 1973. Куликов К.И. Возрожденная древность. Народное декоративно-прикладное искусство Удмуртии. – Ижевск: ИИИЯЛ УрО РАН, 2005.  </vt:lpstr>
      <vt:lpstr>Лебедева С.Х. Удмуртская народная одежда. – Ижевск, 2008. Лебедева С.Х. Удмуртская народная вышивка. – Ижевск, 2009.  Молчанова Л.А. Удмуртский народный костюм (история и символика). – Ижевск, 2006. Поляк А.И.   Художники Удмуртии. – Ижевск: Удмуртия, 1970. издание второе. Ленинград, 1976. Поляк А.И. Изобразительное искусство Удмуртии. Биобиблиографический справочник. – Ижевск: Удмуртия, 1974. Православные храмы Удмуртии: Справочник-указатель по документам Центрального Госархива УР. – Ижевск, 2000. Расиф Батыршин. – Ижевск: Удмуртия, 2013. Розенберг Н.А. Развитие удмуртской графики. – Ижевск: Удмуртия, 1977. Художники Удмуртии. 1920-2015 годы. – Ижевск: Удмуртия, 2015. Шумилов Е.Ф. История искусства Удмуртии. События, мастера, памятники. – Ижевск: Удмуртия, 1986. Шумилов Е.Ф. Алексей Павлович Холмогоров. Л.: Художник РСФСР, 1988.   </vt:lpstr>
      <vt:lpstr>ЭЛЕКТРОННЫЕ РЕСУРСЫ  Сайт Удмуртского Республиканского музея изобразительных искусств. www. urmii.ru  Галерея удмуртских художников. Сайт финно-угорского научно-образовательного центра УдГУ. finno-ygry.ru   Сайт Издательства «Удмуртия» udgiz.udm.net  Сайт Национального центра ДПИ и ремесел.    Сайт Национальной библиотеки Удмуртской Республики. Электронная библиотека. unatliborg.ru    Воршуд. Декоративно-прикладное искусство Удмуртии.  vorshud.unatlib.org.ru  Сайты музеев Удмуртии (Национального музея УР им. Кузебая Герда, Лудорвай, Музей-усадьба П.И. Чайковского и др).       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Художественная культура Удмуртии</dc:title>
  <dc:creator>Vladimir</dc:creator>
  <cp:lastModifiedBy>kovich1@outlook.com</cp:lastModifiedBy>
  <cp:revision>47</cp:revision>
  <dcterms:created xsi:type="dcterms:W3CDTF">2015-01-27T07:19:57Z</dcterms:created>
  <dcterms:modified xsi:type="dcterms:W3CDTF">2018-01-15T18:35:08Z</dcterms:modified>
</cp:coreProperties>
</file>