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60" r:id="rId4"/>
    <p:sldId id="257" r:id="rId5"/>
    <p:sldId id="259" r:id="rId6"/>
    <p:sldId id="263" r:id="rId7"/>
    <p:sldId id="274" r:id="rId8"/>
    <p:sldId id="275" r:id="rId9"/>
    <p:sldId id="276" r:id="rId10"/>
    <p:sldId id="278" r:id="rId11"/>
    <p:sldId id="279" r:id="rId12"/>
    <p:sldId id="277" r:id="rId13"/>
    <p:sldId id="287" r:id="rId14"/>
    <p:sldId id="288" r:id="rId15"/>
    <p:sldId id="289" r:id="rId16"/>
    <p:sldId id="280" r:id="rId17"/>
    <p:sldId id="290" r:id="rId18"/>
    <p:sldId id="286" r:id="rId19"/>
    <p:sldId id="281" r:id="rId20"/>
    <p:sldId id="282" r:id="rId21"/>
    <p:sldId id="262" r:id="rId22"/>
    <p:sldId id="264" r:id="rId23"/>
    <p:sldId id="265" r:id="rId24"/>
    <p:sldId id="266" r:id="rId25"/>
    <p:sldId id="283" r:id="rId26"/>
    <p:sldId id="284" r:id="rId27"/>
    <p:sldId id="285" r:id="rId28"/>
    <p:sldId id="258" r:id="rId29"/>
    <p:sldId id="261" r:id="rId30"/>
    <p:sldId id="267" r:id="rId31"/>
    <p:sldId id="268" r:id="rId32"/>
    <p:sldId id="269" r:id="rId33"/>
    <p:sldId id="270" r:id="rId34"/>
    <p:sldId id="271" r:id="rId35"/>
    <p:sldId id="27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352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5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09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544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886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8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947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321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87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12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537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04A03-64B7-4DB7-AE34-3F7C1935A124}" type="datetimeFigureOut">
              <a:rPr lang="ru-RU" smtClean="0"/>
              <a:t>28.01.2022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FDB2B-EE6C-4EA5-A9ED-DFCD7FF69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01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mailto:superlvovich2012@yandex.ru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Творческое задание для ребят старшей группы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Мельникова Ольга Михайловна, доктор исторических наук, заведующая кафедрой истории Удмуртии, археологии и этнологии</a:t>
            </a:r>
          </a:p>
          <a:p>
            <a:r>
              <a:rPr lang="ru-RU"/>
              <a:t>©2022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887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емья Мельниковых\OneDrive\Изображения\Снимки экрана\2022-01-28 (2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мья Мельниковых\OneDrive\Изображения\Снимки экрана\2022-01-28 (2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19600" y="-15621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192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мья Мельниковых\OneDrive\Изображения\Снимки экрана\2022-01-28 (2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емья Мельниковых\OneDrive\Изображения\Снимки экрана\2022-01-28 (25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419600" y="-15621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1915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опись?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 архивный справочник,</a:t>
            </a:r>
          </a:p>
          <a:p>
            <a:r>
              <a:rPr lang="ru-RU" dirty="0"/>
              <a:t> содержащий систематизированный перечень единиц хранения архивного фонда, коллекции и</a:t>
            </a:r>
          </a:p>
          <a:p>
            <a:r>
              <a:rPr lang="ru-RU" dirty="0"/>
              <a:t> предназначенный для их учета и раскрытия содержания.</a:t>
            </a:r>
          </a:p>
          <a:p>
            <a:r>
              <a:rPr lang="ru-RU" dirty="0"/>
              <a:t>Например:</a:t>
            </a:r>
          </a:p>
        </p:txBody>
      </p:sp>
    </p:spTree>
    <p:extLst>
      <p:ext uri="{BB962C8B-B14F-4D97-AF65-F5344CB8AC3E}">
        <p14:creationId xmlns:p14="http://schemas.microsoft.com/office/powerpoint/2010/main" val="3629842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мья Мельниковых\OneDrive\Изображения\Снимки экрана\2022-01-28 (2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3056" y="-283569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87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мья Мельниковых\OneDrive\Изображения\Снимки экрана\2022-01-28 (2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221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мья Мельниковых\OneDrive\Изображения\Снимки экрана\2022-01-28 (2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7122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Что такое единица хранения (или дело)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/>
              <a:t>документ или совокупность документов, имеющие самостоятельное значение.</a:t>
            </a:r>
          </a:p>
          <a:p>
            <a:r>
              <a:rPr lang="ru-RU" dirty="0"/>
              <a:t>Единица хранения документов на бумажной основе (дело) - совокупность документов, отдельный документ, заключенные в обособленную обложку, папку.</a:t>
            </a:r>
          </a:p>
          <a:p>
            <a:r>
              <a:rPr lang="ru-RU" dirty="0"/>
              <a:t>Например: </a:t>
            </a:r>
          </a:p>
          <a:p>
            <a:r>
              <a:rPr lang="ru-RU" b="1" dirty="0"/>
              <a:t>ЦДНИ УР. Ф. 197. Оп. 1. Д. 1. Л. 1-5. Автобиография Н.П. Павлова. 8 ноября 2002 г.</a:t>
            </a:r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0688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Семья Мельниковых\OneDrive\Изображения\Снимки экрана\2022-01-28 (3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04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лист?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 номер страницы в деле</a:t>
            </a:r>
          </a:p>
        </p:txBody>
      </p:sp>
    </p:spTree>
    <p:extLst>
      <p:ext uri="{BB962C8B-B14F-4D97-AF65-F5344CB8AC3E}">
        <p14:creationId xmlns:p14="http://schemas.microsoft.com/office/powerpoint/2010/main" val="1256494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Если мы приходим в архив, то наш заказ документов может быть таким: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Фонд 319.</a:t>
            </a:r>
          </a:p>
          <a:p>
            <a:r>
              <a:rPr lang="ru-RU" dirty="0"/>
              <a:t>Оп.2.</a:t>
            </a:r>
          </a:p>
          <a:p>
            <a:r>
              <a:rPr lang="ru-RU" dirty="0"/>
              <a:t>Ед.хр.223 или Д.223.</a:t>
            </a:r>
          </a:p>
        </p:txBody>
      </p:sp>
    </p:spTree>
    <p:extLst>
      <p:ext uri="{BB962C8B-B14F-4D97-AF65-F5344CB8AC3E}">
        <p14:creationId xmlns:p14="http://schemas.microsoft.com/office/powerpoint/2010/main" val="1436852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Работа с сайтом Архивной службы Удмуртии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/>
              <a:t>Задание 1.</a:t>
            </a:r>
            <a:r>
              <a:rPr lang="ru-RU" dirty="0"/>
              <a:t> Для ребят, занимающихся краеведческой работой важным является умение находить исторические источники по истории родного края. В последние годы архивные работники оцифровывают самые разнообразные документы, которые могут быть полезными для творческих проектов учащихся.</a:t>
            </a:r>
          </a:p>
          <a:p>
            <a:r>
              <a:rPr lang="ru-RU" dirty="0"/>
              <a:t> В этом году мы предлагаем ребятам поработать с сайтом Архивной службы Удмуртии (http://gasur.ru/).  </a:t>
            </a:r>
          </a:p>
          <a:p>
            <a:r>
              <a:rPr lang="ru-RU" dirty="0"/>
              <a:t>Вам будет предложено несколько заданий.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8875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1: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Вам будет предложено зайти на сайт Архивной службы</a:t>
            </a:r>
          </a:p>
          <a:p>
            <a:r>
              <a:rPr lang="ru-RU" dirty="0"/>
              <a:t>Раздел </a:t>
            </a:r>
            <a:r>
              <a:rPr lang="ru-RU" b="1" dirty="0"/>
              <a:t>Справочники</a:t>
            </a:r>
          </a:p>
          <a:p>
            <a:r>
              <a:rPr lang="ru-RU" b="1" dirty="0" err="1"/>
              <a:t>Межфондовые</a:t>
            </a:r>
            <a:r>
              <a:rPr lang="ru-RU" b="1" dirty="0"/>
              <a:t> предметный, именной указатели по теме «История пионерского движения в Удмуртии» </a:t>
            </a:r>
            <a:br>
              <a:rPr lang="ru-RU" b="1" dirty="0"/>
            </a:br>
            <a:r>
              <a:rPr lang="ru-RU" b="1" dirty="0"/>
              <a:t>(к 100-летию Всесоюзной пионерской организации им. В.И. Ленина)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189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Семья Мельниковых\OneDrive\Изображения\Снимки экрана\2022-01-28 (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3056" y="-1709156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95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мья Мельниковых\OneDrive\Изображения\Снимки экрана\2022-01-28 (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5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емья Мельниковых\OneDrive\Изображения\Снимки экрана\2022-01-28 (1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925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емья Мельниковых\OneDrive\Изображения\Снимки экрана\2022-01-28 (1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0901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Подготовка к выполнению задания.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/>
              <a:t>Познакомьтесь с его содержанием</a:t>
            </a:r>
          </a:p>
          <a:p>
            <a:r>
              <a:rPr lang="ru-RU" dirty="0"/>
              <a:t>Обратите внимание, что все эти документы находятся </a:t>
            </a:r>
            <a:r>
              <a:rPr lang="ru-RU" b="1" dirty="0"/>
              <a:t>в разных фондах, разных описях и в большом количестве дел.</a:t>
            </a:r>
          </a:p>
          <a:p>
            <a:r>
              <a:rPr lang="ru-RU" dirty="0"/>
              <a:t>Проанализируйте, </a:t>
            </a:r>
            <a:r>
              <a:rPr lang="ru-RU" b="1" dirty="0"/>
              <a:t>есть ли среди этих дел материалы по истории пионерской организации Вашего района или города</a:t>
            </a:r>
          </a:p>
          <a:p>
            <a:r>
              <a:rPr lang="ru-RU" dirty="0"/>
              <a:t>Если бы захотели познакомиться с этими делами, то в каких фондах Центрального государственного архива Удмуртской Республики-  - Государственного архива общественно-политической истории (ГАОПИ)  Вы бы их искали (номер фонда , опись, единица хранения)</a:t>
            </a:r>
          </a:p>
          <a:p>
            <a:r>
              <a:rPr lang="ru-RU" dirty="0"/>
              <a:t>Судя по названию фонда, о каких делах пионеров Вашего района или города Вы могли бы узнать в этих документах?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247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Критерии оценивания: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1. Правильно указано </a:t>
            </a:r>
            <a:r>
              <a:rPr lang="ru-RU" b="1" dirty="0"/>
              <a:t>не менее двух дел </a:t>
            </a:r>
            <a:r>
              <a:rPr lang="ru-RU" dirty="0"/>
              <a:t>– </a:t>
            </a:r>
            <a:r>
              <a:rPr lang="ru-RU" b="1" dirty="0"/>
              <a:t>2 балла</a:t>
            </a:r>
          </a:p>
          <a:p>
            <a:r>
              <a:rPr lang="ru-RU" dirty="0"/>
              <a:t>2. Правильно названы виды деятельности пионеров Вашего района/города, о которых мы могли бы узнать в этих документах – </a:t>
            </a:r>
            <a:r>
              <a:rPr lang="ru-RU" b="1" dirty="0"/>
              <a:t>1 балла </a:t>
            </a:r>
          </a:p>
        </p:txBody>
      </p:sp>
    </p:spTree>
    <p:extLst>
      <p:ext uri="{BB962C8B-B14F-4D97-AF65-F5344CB8AC3E}">
        <p14:creationId xmlns:p14="http://schemas.microsoft.com/office/powerpoint/2010/main" val="887483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Задание 2.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По каким  событиям в истории Удмуртии  </a:t>
            </a:r>
            <a:r>
              <a:rPr lang="en-GB" dirty="0"/>
              <a:t>XX </a:t>
            </a:r>
            <a:r>
              <a:rPr lang="ru-RU" dirty="0"/>
              <a:t> века на сайте Архивной службы можно найти оцифрованные документы?</a:t>
            </a:r>
          </a:p>
          <a:p>
            <a:r>
              <a:rPr lang="ru-RU" dirty="0"/>
              <a:t>Как </a:t>
            </a:r>
            <a:r>
              <a:rPr lang="ru-RU" b="1" dirty="0"/>
              <a:t>называется этот документ</a:t>
            </a:r>
            <a:r>
              <a:rPr lang="ru-RU" dirty="0"/>
              <a:t>, по которому вы можете получить информацию о событии: </a:t>
            </a:r>
            <a:r>
              <a:rPr lang="ru-RU" b="1" dirty="0"/>
              <a:t>назовите номер фонда, опись, единицу хранения  (дело) и название документа – 1 балл:</a:t>
            </a:r>
          </a:p>
          <a:p>
            <a:r>
              <a:rPr lang="ru-RU" b="1" dirty="0"/>
              <a:t>Например:</a:t>
            </a:r>
          </a:p>
          <a:p>
            <a:r>
              <a:rPr lang="ru-RU" b="1" dirty="0"/>
              <a:t>ЦДНИ УР. Ф. 197. Оп. 1. Д. 1. Л. 1-5. Автобиография Н.П. Павлова. 8 ноября 2002 г.</a:t>
            </a:r>
          </a:p>
          <a:p>
            <a:r>
              <a:rPr lang="ru-RU" dirty="0"/>
              <a:t>Обоснуйте, для изучения каких исследовательских тем Вы могли бы его использовать  ( в 1-2 предложениях)– </a:t>
            </a:r>
            <a:r>
              <a:rPr lang="ru-RU" b="1" dirty="0"/>
              <a:t>1 балл</a:t>
            </a:r>
          </a:p>
        </p:txBody>
      </p:sp>
    </p:spTree>
    <p:extLst>
      <p:ext uri="{BB962C8B-B14F-4D97-AF65-F5344CB8AC3E}">
        <p14:creationId xmlns:p14="http://schemas.microsoft.com/office/powerpoint/2010/main" val="1064394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Семья Мельниковых\OneDrive\Изображения\Снимки экрана\2022-01-28 (1)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емья Мельниковых\OneDrive\Изображения\Снимки экрана\2022-01-28 (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39566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мья Мельниковых\OneDrive\Изображения\Снимки экрана\2022-01-28 (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30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Семья Мельниковых\OneDrive\Изображения\Снимки экрана\2022-01-28 (4)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950" cy="659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85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емья Мельниковых\OneDrive\Изображения\Снимки экрана\2022-01-28 (16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66027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емья Мельниковых\OneDrive\Изображения\Снимки экрана\2022-01-28 (17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50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емья Мельниковых\OneDrive\Изображения\Снимки экрана\2022-01-28 (1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9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мья Мельниковых\OneDrive\Изображения\Снимки экрана\2022-01-28 (1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191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мья Мельниковых\OneDrive\Изображения\Снимки экрана\2022-01-28 (2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69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Желаю всем успешной работы!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Если при подготовке у вас возникли вопросы, </a:t>
            </a:r>
          </a:p>
          <a:p>
            <a:r>
              <a:rPr lang="ru-RU" dirty="0"/>
              <a:t>Возможно, мы чего-то упустили и Вам непонятно задание,</a:t>
            </a:r>
          </a:p>
          <a:p>
            <a:r>
              <a:rPr lang="ru-RU" dirty="0"/>
              <a:t>можете  задать вопрос :</a:t>
            </a:r>
          </a:p>
          <a:p>
            <a:r>
              <a:rPr lang="en-GB" dirty="0">
                <a:hlinkClick r:id="rId2"/>
              </a:rPr>
              <a:t>superlvovich2012@yandex.ru</a:t>
            </a:r>
            <a:endParaRPr lang="en-GB" dirty="0"/>
          </a:p>
          <a:p>
            <a:r>
              <a:rPr lang="ru-RU" dirty="0"/>
              <a:t>Не забудьте указать тему –олимпиада краеведение!</a:t>
            </a:r>
          </a:p>
        </p:txBody>
      </p:sp>
    </p:spTree>
    <p:extLst>
      <p:ext uri="{BB962C8B-B14F-4D97-AF65-F5344CB8AC3E}">
        <p14:creationId xmlns:p14="http://schemas.microsoft.com/office/powerpoint/2010/main" val="1668457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Семья Мельниковых\OneDrive\Изображения\Снимки экрана\2022-01-2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073008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760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Семья Мельниковых\OneDrive\Изображения\Снимки экрана\2022-01-28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72000" y="-17145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86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6632" y="-99392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717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ья Мельниковых\OneDrive\Изображения\Снимки экрана\2022-01-28 (2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56792" y="-1827584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335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ФОНД?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 документы, отложившиеся в результате деятельности учреждения или человека:</a:t>
            </a:r>
          </a:p>
          <a:p>
            <a:r>
              <a:rPr lang="ru-RU" dirty="0">
                <a:solidFill>
                  <a:srgbClr val="FF0000"/>
                </a:solidFill>
              </a:rPr>
              <a:t>Например, фонд «Всесоюзный ленинский коммунистический союз молодежи»</a:t>
            </a:r>
          </a:p>
          <a:p>
            <a:r>
              <a:rPr lang="ru-RU" dirty="0"/>
              <a:t>Каждый фонд имеет свою нумерацию:</a:t>
            </a:r>
          </a:p>
          <a:p>
            <a:r>
              <a:rPr lang="ru-RU" dirty="0">
                <a:solidFill>
                  <a:srgbClr val="FF0000"/>
                </a:solidFill>
              </a:rPr>
              <a:t>Например Фонд 349. Музей Сарапульского земства.</a:t>
            </a:r>
          </a:p>
          <a:p>
            <a:r>
              <a:rPr lang="ru-RU" dirty="0">
                <a:solidFill>
                  <a:srgbClr val="FF0000"/>
                </a:solidFill>
              </a:rPr>
              <a:t>На сайтах, в ссылках в статьях, научных работах фонд обозначается буквой Ф.</a:t>
            </a:r>
          </a:p>
          <a:p>
            <a:r>
              <a:rPr lang="ru-RU" dirty="0">
                <a:solidFill>
                  <a:srgbClr val="FF0000"/>
                </a:solidFill>
              </a:rPr>
              <a:t>Например, Ф.349. Музей Сарапульского земства</a:t>
            </a:r>
          </a:p>
        </p:txBody>
      </p:sp>
    </p:spTree>
    <p:extLst>
      <p:ext uri="{BB962C8B-B14F-4D97-AF65-F5344CB8AC3E}">
        <p14:creationId xmlns:p14="http://schemas.microsoft.com/office/powerpoint/2010/main" val="4294206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Путеводитель по фондам архива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Это архивный справочник, содержащий в краткие сведения об архивных фондах, и предназначенный для ознакомления с их составом и содержанием. </a:t>
            </a:r>
          </a:p>
          <a:p>
            <a:r>
              <a:rPr lang="ru-RU" dirty="0"/>
              <a:t>Путеводитель является обязательным справочно-информационным изданием архива, дающим общее представление о составе и содержании его документов на уровне фондов.</a:t>
            </a:r>
          </a:p>
        </p:txBody>
      </p:sp>
    </p:spTree>
    <p:extLst>
      <p:ext uri="{BB962C8B-B14F-4D97-AF65-F5344CB8AC3E}">
        <p14:creationId xmlns:p14="http://schemas.microsoft.com/office/powerpoint/2010/main" val="24802767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Words>675</Words>
  <Application>Microsoft Office PowerPoint</Application>
  <PresentationFormat>Экран (4:3)</PresentationFormat>
  <Paragraphs>58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8" baseType="lpstr">
      <vt:lpstr>Arial</vt:lpstr>
      <vt:lpstr>Calibri</vt:lpstr>
      <vt:lpstr>Тема Office</vt:lpstr>
      <vt:lpstr>Творческое задание для ребят старшей группы</vt:lpstr>
      <vt:lpstr>Работа с сайтом Архивной службы Удмуртии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ФОНД?</vt:lpstr>
      <vt:lpstr>Путеводитель по фондам архива</vt:lpstr>
      <vt:lpstr>Презентация PowerPoint</vt:lpstr>
      <vt:lpstr>Презентация PowerPoint</vt:lpstr>
      <vt:lpstr>Что такое опись?</vt:lpstr>
      <vt:lpstr>Презентация PowerPoint</vt:lpstr>
      <vt:lpstr>Презентация PowerPoint</vt:lpstr>
      <vt:lpstr>Презентация PowerPoint</vt:lpstr>
      <vt:lpstr>Что такое единица хранения (или дело)</vt:lpstr>
      <vt:lpstr>Презентация PowerPoint</vt:lpstr>
      <vt:lpstr>Что такое лист?</vt:lpstr>
      <vt:lpstr>Если мы приходим в архив, то наш заказ документов может быть таким:</vt:lpstr>
      <vt:lpstr>Задание 1:</vt:lpstr>
      <vt:lpstr>Презентация PowerPoint</vt:lpstr>
      <vt:lpstr>Презентация PowerPoint</vt:lpstr>
      <vt:lpstr>Презентация PowerPoint</vt:lpstr>
      <vt:lpstr>Презентация PowerPoint</vt:lpstr>
      <vt:lpstr>Подготовка к выполнению задания.</vt:lpstr>
      <vt:lpstr>Критерии оценивания:</vt:lpstr>
      <vt:lpstr>Задание 2.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Желаю всем успешной работы!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Константин Обухов</cp:lastModifiedBy>
  <cp:revision>11</cp:revision>
  <dcterms:created xsi:type="dcterms:W3CDTF">2022-01-28T05:49:49Z</dcterms:created>
  <dcterms:modified xsi:type="dcterms:W3CDTF">2022-01-28T17:13:41Z</dcterms:modified>
</cp:coreProperties>
</file>