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1" d="100"/>
          <a:sy n="81" d="100"/>
        </p:scale>
        <p:origin x="60" y="5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287626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528191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69306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1939489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769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3742798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2459160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259751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157001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B4F41-0EB4-440F-ADD1-E19D1080626D}"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184435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5B4F41-0EB4-440F-ADD1-E19D1080626D}" type="datetimeFigureOut">
              <a:rPr lang="en-US" smtClean="0"/>
              <a:t>4/14/2019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3464766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5B4F41-0EB4-440F-ADD1-E19D1080626D}" type="datetimeFigureOut">
              <a:rPr lang="en-US" smtClean="0"/>
              <a:t>4/14/2019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114733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5B4F41-0EB4-440F-ADD1-E19D1080626D}" type="datetimeFigureOut">
              <a:rPr lang="en-US" smtClean="0"/>
              <a:t>4/14/2019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130775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B4F41-0EB4-440F-ADD1-E19D1080626D}" type="datetimeFigureOut">
              <a:rPr lang="en-US" smtClean="0"/>
              <a:t>4/14/2019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95416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5B4F41-0EB4-440F-ADD1-E19D1080626D}" type="datetimeFigureOut">
              <a:rPr lang="en-US" smtClean="0"/>
              <a:t>4/14/2019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357675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5B4F41-0EB4-440F-ADD1-E19D1080626D}" type="datetimeFigureOut">
              <a:rPr lang="en-US" smtClean="0"/>
              <a:t>4/14/2019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2C22-8AEC-4939-8869-085C0C941F2F}" type="slidenum">
              <a:rPr lang="en-US" smtClean="0"/>
              <a:t>‹#›</a:t>
            </a:fld>
            <a:endParaRPr lang="en-US"/>
          </a:p>
        </p:txBody>
      </p:sp>
    </p:spTree>
    <p:extLst>
      <p:ext uri="{BB962C8B-B14F-4D97-AF65-F5344CB8AC3E}">
        <p14:creationId xmlns:p14="http://schemas.microsoft.com/office/powerpoint/2010/main" val="250157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5B4F41-0EB4-440F-ADD1-E19D1080626D}" type="datetimeFigureOut">
              <a:rPr lang="en-US" smtClean="0"/>
              <a:t>4/14/2019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E12C22-8AEC-4939-8869-085C0C941F2F}" type="slidenum">
              <a:rPr lang="en-US" smtClean="0"/>
              <a:t>‹#›</a:t>
            </a:fld>
            <a:endParaRPr lang="en-US"/>
          </a:p>
        </p:txBody>
      </p:sp>
    </p:spTree>
    <p:extLst>
      <p:ext uri="{BB962C8B-B14F-4D97-AF65-F5344CB8AC3E}">
        <p14:creationId xmlns:p14="http://schemas.microsoft.com/office/powerpoint/2010/main" val="2142885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88831"/>
            <a:ext cx="7766936" cy="3562006"/>
          </a:xfrm>
        </p:spPr>
        <p:txBody>
          <a:bodyPr/>
          <a:lstStyle/>
          <a:p>
            <a:r>
              <a:rPr lang="en-US" sz="4400" dirty="0"/>
              <a:t>Collaborating with communities in context: The opportunities and challenges for Universities working in tribal communities</a:t>
            </a:r>
          </a:p>
        </p:txBody>
      </p:sp>
      <p:sp>
        <p:nvSpPr>
          <p:cNvPr id="3" name="Subtitle 2"/>
          <p:cNvSpPr>
            <a:spLocks noGrp="1"/>
          </p:cNvSpPr>
          <p:nvPr>
            <p:ph type="subTitle" idx="1"/>
          </p:nvPr>
        </p:nvSpPr>
        <p:spPr/>
        <p:txBody>
          <a:bodyPr/>
          <a:lstStyle/>
          <a:p>
            <a:r>
              <a:rPr lang="en-US" dirty="0" smtClean="0"/>
              <a:t>Mary Emery, Ph.D. South Dakota </a:t>
            </a:r>
            <a:r>
              <a:rPr lang="en-US" smtClean="0"/>
              <a:t>State </a:t>
            </a:r>
            <a:r>
              <a:rPr lang="en-US" smtClean="0"/>
              <a:t>University</a:t>
            </a:r>
            <a:endParaRPr lang="en-US" dirty="0" smtClean="0"/>
          </a:p>
        </p:txBody>
      </p:sp>
    </p:spTree>
    <p:extLst>
      <p:ext uri="{BB962C8B-B14F-4D97-AF65-F5344CB8AC3E}">
        <p14:creationId xmlns:p14="http://schemas.microsoft.com/office/powerpoint/2010/main" val="91587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Increasing outreach to US tribal communities by US public </a:t>
            </a:r>
            <a:r>
              <a:rPr lang="en-US" dirty="0" smtClean="0"/>
              <a:t>universities is prompted by:</a:t>
            </a:r>
          </a:p>
          <a:p>
            <a:pPr lvl="1"/>
            <a:r>
              <a:rPr lang="en-US" dirty="0" smtClean="0"/>
              <a:t>Recent court decisions favoring tribal sovereignty over land and natural resources</a:t>
            </a:r>
          </a:p>
          <a:p>
            <a:pPr lvl="1"/>
            <a:r>
              <a:rPr lang="en-US" dirty="0" smtClean="0"/>
              <a:t>Expansion of tribal colleges and access to funding to support collaboration</a:t>
            </a:r>
          </a:p>
          <a:p>
            <a:pPr lvl="1"/>
            <a:endParaRPr lang="en-US" dirty="0" smtClean="0"/>
          </a:p>
          <a:p>
            <a:r>
              <a:rPr lang="en-US" dirty="0" smtClean="0"/>
              <a:t>However, the desire to collaborate with tribes and tribal colleges faces complications due to past efforts which have not always served tribal needs and interests.</a:t>
            </a:r>
          </a:p>
          <a:p>
            <a:r>
              <a:rPr lang="en-US" dirty="0" smtClean="0"/>
              <a:t>Therefore, in order to be successful, US public universities need to attend to both cultural and organizational relations.</a:t>
            </a:r>
            <a:endParaRPr lang="en-US" dirty="0"/>
          </a:p>
        </p:txBody>
      </p:sp>
    </p:spTree>
    <p:extLst>
      <p:ext uri="{BB962C8B-B14F-4D97-AF65-F5344CB8AC3E}">
        <p14:creationId xmlns:p14="http://schemas.microsoft.com/office/powerpoint/2010/main" val="144843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567 federally recognized tribes in the US with their own sovereign governments, laws and jurisdictions </a:t>
            </a:r>
            <a:endParaRPr lang="en-US" dirty="0" smtClean="0"/>
          </a:p>
          <a:p>
            <a:r>
              <a:rPr lang="en-US" dirty="0" smtClean="0"/>
              <a:t>Members </a:t>
            </a:r>
            <a:r>
              <a:rPr lang="en-US" dirty="0"/>
              <a:t>of those tribes have access to Federal health and education programming and natural resources as defined by treaty </a:t>
            </a:r>
            <a:r>
              <a:rPr lang="en-US" dirty="0" smtClean="0"/>
              <a:t>agreements</a:t>
            </a:r>
          </a:p>
          <a:p>
            <a:r>
              <a:rPr lang="en-US" dirty="0"/>
              <a:t>Members of sovereign Indian Tribes are considered members of political entities (not racial minorities) by the Federal government, and Indian Country is a legal </a:t>
            </a:r>
            <a:r>
              <a:rPr lang="en-US" dirty="0" smtClean="0"/>
              <a:t>designation</a:t>
            </a:r>
          </a:p>
          <a:p>
            <a:r>
              <a:rPr lang="en-US" dirty="0"/>
              <a:t>Within the sovereign nations, the structures of tribal governments vary as do their economic development opportunities and support for local programming in education, health, and other areas</a:t>
            </a:r>
          </a:p>
        </p:txBody>
      </p:sp>
    </p:spTree>
    <p:extLst>
      <p:ext uri="{BB962C8B-B14F-4D97-AF65-F5344CB8AC3E}">
        <p14:creationId xmlns:p14="http://schemas.microsoft.com/office/powerpoint/2010/main" val="10366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History of Distrust</a:t>
            </a:r>
            <a:endParaRPr lang="en-US" dirty="0"/>
          </a:p>
        </p:txBody>
      </p:sp>
      <p:sp>
        <p:nvSpPr>
          <p:cNvPr id="3" name="Content Placeholder 2"/>
          <p:cNvSpPr>
            <a:spLocks noGrp="1"/>
          </p:cNvSpPr>
          <p:nvPr>
            <p:ph idx="1"/>
          </p:nvPr>
        </p:nvSpPr>
        <p:spPr>
          <a:xfrm>
            <a:off x="677334" y="1483743"/>
            <a:ext cx="8596668" cy="5216106"/>
          </a:xfrm>
        </p:spPr>
        <p:txBody>
          <a:bodyPr>
            <a:normAutofit fontScale="85000" lnSpcReduction="10000"/>
          </a:bodyPr>
          <a:lstStyle/>
          <a:p>
            <a:r>
              <a:rPr lang="en-US" dirty="0" smtClean="0"/>
              <a:t>University </a:t>
            </a:r>
            <a:r>
              <a:rPr lang="en-US" dirty="0"/>
              <a:t>research often focuses on a specific research question without considering context. For example, UMN researchers working on wild rice inadvertently contaminated the wild rice fields a number of tribes depend on for subsistence with a domesticated rice strain. The damage cannot be undone.</a:t>
            </a:r>
          </a:p>
          <a:p>
            <a:r>
              <a:rPr lang="en-US" dirty="0" smtClean="0"/>
              <a:t>Similarly </a:t>
            </a:r>
            <a:r>
              <a:rPr lang="en-US" dirty="0"/>
              <a:t>in many areas of scientific research, university personal have entered the reservation, collected data without permission, and used that data to pursue their careers without ever providing access to the data and findings to the tribes or tribal members. Particularly egregious examples abound in the areas of mining, mining pollution, and water quality where findings of radiation and uranium contamination were not communicated back to the people impacted by this pollution. Today, many tribes have institutional review boards to oversee any research or data collection on the reservation to ensure ethical treatment of participants and tribal ownership of information collected and analyzed.</a:t>
            </a:r>
          </a:p>
          <a:p>
            <a:r>
              <a:rPr lang="en-US" dirty="0" smtClean="0"/>
              <a:t>The </a:t>
            </a:r>
            <a:r>
              <a:rPr lang="en-US" dirty="0"/>
              <a:t>vast majority of university personnel do not understand tribal sovereignty, and hence, are unaware of expectations in regard to respecting tribal rights, cultures, and practices.</a:t>
            </a:r>
          </a:p>
          <a:p>
            <a:r>
              <a:rPr lang="en-US" dirty="0" smtClean="0"/>
              <a:t>University </a:t>
            </a:r>
            <a:r>
              <a:rPr lang="en-US" dirty="0"/>
              <a:t>personnel often lack listening skills and appreciation for tribal knowledge which can result in very one-sided collaborations; thus, tribal organizations are reluctant to engage in the absence of a positive history of trust building between the Nation and the University.</a:t>
            </a:r>
          </a:p>
          <a:p>
            <a:r>
              <a:rPr lang="en-US" dirty="0" smtClean="0"/>
              <a:t>University </a:t>
            </a:r>
            <a:r>
              <a:rPr lang="en-US" dirty="0"/>
              <a:t>personnel often see only the deficits in tribal communities and come to tribal communities with the intention of helping and doing for or to the population rather than learning from and with the people there.</a:t>
            </a:r>
          </a:p>
          <a:p>
            <a:endParaRPr lang="en-US" dirty="0"/>
          </a:p>
        </p:txBody>
      </p:sp>
    </p:spTree>
    <p:extLst>
      <p:ext uri="{BB962C8B-B14F-4D97-AF65-F5344CB8AC3E}">
        <p14:creationId xmlns:p14="http://schemas.microsoft.com/office/powerpoint/2010/main" val="254941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Geographies</a:t>
            </a:r>
            <a:r>
              <a:rPr lang="en-US" dirty="0"/>
              <a:t>, languages, cultures, political structures, and socio-economic conditions on reservations differ from the urban environments where most universities are situated. The lack of understanding about differences means that university personnel can bring to this work many inappropriate racial stereotypes. </a:t>
            </a:r>
          </a:p>
          <a:p>
            <a:r>
              <a:rPr lang="en-US" dirty="0" smtClean="0"/>
              <a:t>Western </a:t>
            </a:r>
            <a:r>
              <a:rPr lang="en-US" dirty="0"/>
              <a:t>science often does not acknowledge value in indigenous ways of knowing.</a:t>
            </a:r>
          </a:p>
          <a:p>
            <a:r>
              <a:rPr lang="en-US" dirty="0" smtClean="0"/>
              <a:t>There </a:t>
            </a:r>
            <a:r>
              <a:rPr lang="en-US" dirty="0"/>
              <a:t>is a long history or people coming to these communities to collect data and then using that data against the local people. The resulting history of suspicion and lack of participation is one reason why undercounting in the Census continues to be a big problem</a:t>
            </a:r>
          </a:p>
          <a:p>
            <a:endParaRPr lang="en-US" dirty="0"/>
          </a:p>
        </p:txBody>
      </p:sp>
    </p:spTree>
    <p:extLst>
      <p:ext uri="{BB962C8B-B14F-4D97-AF65-F5344CB8AC3E}">
        <p14:creationId xmlns:p14="http://schemas.microsoft.com/office/powerpoint/2010/main" val="385444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lstStyle/>
          <a:p>
            <a:r>
              <a:rPr lang="en-US" dirty="0" smtClean="0"/>
              <a:t>Cultural assessment of climate change in remote rural landscapes</a:t>
            </a:r>
          </a:p>
          <a:p>
            <a:r>
              <a:rPr lang="en-US" dirty="0" smtClean="0"/>
              <a:t>Integration of indigenous methodologies to inform innovation in scientific practice</a:t>
            </a:r>
          </a:p>
          <a:p>
            <a:r>
              <a:rPr lang="en-US" dirty="0"/>
              <a:t>University personnel also need to familiarize themselves with cultural practices that demonstrate and build trust such as: </a:t>
            </a:r>
            <a:endParaRPr lang="en-US" dirty="0" smtClean="0"/>
          </a:p>
          <a:p>
            <a:pPr lvl="1"/>
            <a:r>
              <a:rPr lang="en-US" dirty="0" smtClean="0"/>
              <a:t>gift giving </a:t>
            </a:r>
            <a:endParaRPr lang="en-US" dirty="0"/>
          </a:p>
          <a:p>
            <a:pPr lvl="1"/>
            <a:r>
              <a:rPr lang="en-US" dirty="0" smtClean="0"/>
              <a:t>demonstrating </a:t>
            </a:r>
            <a:r>
              <a:rPr lang="en-US" dirty="0"/>
              <a:t>respect in meeting and greeting </a:t>
            </a:r>
            <a:r>
              <a:rPr lang="en-US" dirty="0" smtClean="0"/>
              <a:t>people</a:t>
            </a:r>
          </a:p>
          <a:p>
            <a:pPr lvl="1"/>
            <a:r>
              <a:rPr lang="en-US" dirty="0" smtClean="0"/>
              <a:t>listening well </a:t>
            </a:r>
          </a:p>
          <a:p>
            <a:r>
              <a:rPr lang="en-US" dirty="0"/>
              <a:t>Successfully demonstrating some understanding of these practices is essential before focusing on the work at hand</a:t>
            </a:r>
          </a:p>
        </p:txBody>
      </p:sp>
    </p:spTree>
    <p:extLst>
      <p:ext uri="{BB962C8B-B14F-4D97-AF65-F5344CB8AC3E}">
        <p14:creationId xmlns:p14="http://schemas.microsoft.com/office/powerpoint/2010/main" val="4102549325"/>
      </p:ext>
    </p:extLst>
  </p:cSld>
  <p:clrMapOvr>
    <a:masterClrMapping/>
  </p:clrMapOvr>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651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Collaborating with communities in context: The opportunities and challenges for Universities working in tribal communities</vt:lpstr>
      <vt:lpstr>Introduction</vt:lpstr>
      <vt:lpstr>Background</vt:lpstr>
      <vt:lpstr>A History of Distrust</vt:lpstr>
      <vt:lpstr>PowerPoint Presentation</vt:lpstr>
      <vt:lpstr>Opportunities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Collaborating with communities in context: The opportunities and challenges for Universities working in tribal communities</dc:title>
  <dc:creator>Redlin, Meredith</dc:creator>
  <cp:lastModifiedBy>Redlin, Meredith</cp:lastModifiedBy>
  <cp:revision>3</cp:revision>
  <dcterms:created xsi:type="dcterms:W3CDTF">2017-06-28T20:47:31Z</dcterms:created>
  <dcterms:modified xsi:type="dcterms:W3CDTF">2019-04-14T21:22:34Z</dcterms:modified>
</cp:coreProperties>
</file>