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9" r:id="rId3"/>
    <p:sldId id="261" r:id="rId4"/>
    <p:sldId id="257" r:id="rId5"/>
    <p:sldId id="258" r:id="rId6"/>
    <p:sldId id="264" r:id="rId7"/>
    <p:sldId id="262" r:id="rId8"/>
    <p:sldId id="263" r:id="rId9"/>
    <p:sldId id="266" r:id="rId10"/>
    <p:sldId id="268" r:id="rId11"/>
    <p:sldId id="265" r:id="rId12"/>
    <p:sldId id="269" r:id="rId13"/>
    <p:sldId id="270" r:id="rId14"/>
    <p:sldId id="271" r:id="rId15"/>
    <p:sldId id="272" r:id="rId16"/>
    <p:sldId id="267" r:id="rId17"/>
    <p:sldId id="273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24718-7E88-4437-A11E-CE6FD583943A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643F3-EFB0-459C-A097-27F90E9B72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8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896" indent="-285729">
              <a:defRPr>
                <a:solidFill>
                  <a:schemeClr val="tx1"/>
                </a:solidFill>
                <a:latin typeface="Arial" charset="0"/>
              </a:defRPr>
            </a:lvl2pPr>
            <a:lvl3pPr marL="1142918" indent="-228584">
              <a:defRPr>
                <a:solidFill>
                  <a:schemeClr val="tx1"/>
                </a:solidFill>
                <a:latin typeface="Arial" charset="0"/>
              </a:defRPr>
            </a:lvl3pPr>
            <a:lvl4pPr marL="1600084" indent="-228584">
              <a:defRPr>
                <a:solidFill>
                  <a:schemeClr val="tx1"/>
                </a:solidFill>
                <a:latin typeface="Arial" charset="0"/>
              </a:defRPr>
            </a:lvl4pPr>
            <a:lvl5pPr marL="2057252" indent="-228584">
              <a:defRPr>
                <a:solidFill>
                  <a:schemeClr val="tx1"/>
                </a:solidFill>
                <a:latin typeface="Arial" charset="0"/>
              </a:defRPr>
            </a:lvl5pPr>
            <a:lvl6pPr marL="2514418" indent="-2285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85" indent="-2285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752" indent="-2285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19" indent="-2285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A9A3A91-0601-49CE-B8D2-8093F8A1AACD}" type="slidenum">
              <a:rPr lang="en-US"/>
              <a:pPr/>
              <a:t>3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US"/>
              <a:t>Communities are systems that have assets in the various capitals that need to be used wisely.</a:t>
            </a:r>
          </a:p>
        </p:txBody>
      </p:sp>
    </p:spTree>
    <p:extLst>
      <p:ext uri="{BB962C8B-B14F-4D97-AF65-F5344CB8AC3E}">
        <p14:creationId xmlns:p14="http://schemas.microsoft.com/office/powerpoint/2010/main" val="3200092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71DB-CA26-423F-8C49-C9820DFD7327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0860BF7-F882-4D4A-BED4-ED98F41EC4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71DB-CA26-423F-8C49-C9820DFD7327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0BF7-F882-4D4A-BED4-ED98F41EC4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71DB-CA26-423F-8C49-C9820DFD7327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0BF7-F882-4D4A-BED4-ED98F41EC4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71DB-CA26-423F-8C49-C9820DFD7327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0BF7-F882-4D4A-BED4-ED98F41EC4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71DB-CA26-423F-8C49-C9820DFD7327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0BF7-F882-4D4A-BED4-ED98F41EC4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71DB-CA26-423F-8C49-C9820DFD7327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0BF7-F882-4D4A-BED4-ED98F41EC4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71DB-CA26-423F-8C49-C9820DFD7327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0BF7-F882-4D4A-BED4-ED98F41EC4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71DB-CA26-423F-8C49-C9820DFD7327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0BF7-F882-4D4A-BED4-ED98F41EC4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71DB-CA26-423F-8C49-C9820DFD7327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0BF7-F882-4D4A-BED4-ED98F41EC4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71DB-CA26-423F-8C49-C9820DFD7327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0BF7-F882-4D4A-BED4-ED98F41EC4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71DB-CA26-423F-8C49-C9820DFD7327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0BF7-F882-4D4A-BED4-ED98F41EC4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E8671DB-CA26-423F-8C49-C9820DFD7327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0860BF7-F882-4D4A-BED4-ED98F41EC4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Профессор Мередит Редлин. Университет штата Южная Дакота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124199"/>
            <a:ext cx="6629400" cy="1322035"/>
          </a:xfrm>
        </p:spPr>
        <p:txBody>
          <a:bodyPr/>
          <a:lstStyle/>
          <a:p>
            <a:r>
              <a:rPr lang="ru-RU" sz="2800" dirty="0"/>
              <a:t>СТРАТИФИКАЦИЯ, КАПИТАЛ СООБЩЕСТВ, ОРГАНИЗАЦИЯ СООБЩЕСТВ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472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752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Основные ресурсы: охота на американского лося и лососевый промысел</a:t>
            </a:r>
            <a:endParaRPr lang="en-US" dirty="0"/>
          </a:p>
          <a:p>
            <a:r>
              <a:rPr lang="ru-RU" dirty="0"/>
              <a:t>Американский лось очень важен в охотничьем </a:t>
            </a:r>
            <a:r>
              <a:rPr lang="en-US" dirty="0"/>
              <a:t> </a:t>
            </a:r>
            <a:r>
              <a:rPr lang="ru-RU" dirty="0"/>
              <a:t>промысле в последние 20 лет</a:t>
            </a:r>
            <a:r>
              <a:rPr lang="en-US" dirty="0"/>
              <a:t>, </a:t>
            </a:r>
            <a:r>
              <a:rPr lang="ru-RU" dirty="0"/>
              <a:t>поскольку маршрут миграции карибу передвинулся на 100 миль на север за это время</a:t>
            </a:r>
            <a:r>
              <a:rPr lang="en-US" dirty="0"/>
              <a:t>.  </a:t>
            </a:r>
            <a:r>
              <a:rPr lang="ru-RU" dirty="0"/>
              <a:t>К 2004, серьезный эффект на популяцию американского лося</a:t>
            </a:r>
            <a:endParaRPr lang="en-US" dirty="0"/>
          </a:p>
          <a:p>
            <a:r>
              <a:rPr lang="ru-RU" dirty="0"/>
              <a:t>Общее управление и курирование штата осуществляется через управление охоты и рыболовства; местное управление – через традиционное лидерство( старейшины) и коллективное принятие решений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138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00200"/>
            <a:ext cx="9144001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213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 preferRelativeResize="0">
            <a:picLocks noGrp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14300"/>
            <a:ext cx="5257800" cy="6858000"/>
          </a:xfrm>
          <a:prstGeom prst="rect">
            <a:avLst/>
          </a:prstGeom>
          <a:solidFill>
            <a:srgbClr val="FFFFFF"/>
          </a:solidFill>
          <a:ln w="12700">
            <a:noFill/>
            <a:round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8305800" y="304800"/>
            <a:ext cx="76200" cy="6019800"/>
          </a:xfrm>
          <a:prstGeom prst="straightConnector1">
            <a:avLst/>
          </a:prstGeom>
          <a:ln w="76200"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00600" y="653534"/>
            <a:ext cx="3124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Событие</a:t>
            </a:r>
            <a:r>
              <a:rPr lang="en-US" sz="1400" dirty="0"/>
              <a:t>: </a:t>
            </a:r>
            <a:r>
              <a:rPr lang="ru-RU" sz="1400" dirty="0"/>
              <a:t>Среда обитания карибу меняется, происходит сдвиг на север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1676400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Охотники начинают охотиться на американского лося для обеспечения средств к существованию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26670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Крупные хищники охотятся на американского лося 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944127" y="3388932"/>
            <a:ext cx="304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Популяция американского лося стремительно уменьшается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876800" y="4142656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Эффект на традиционные практики с ограничением социального и культурного капитала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914900" y="4927047"/>
            <a:ext cx="297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  <a:p>
            <a:r>
              <a:rPr lang="ru-RU" sz="1400" dirty="0"/>
              <a:t>Эффект на </a:t>
            </a:r>
            <a:r>
              <a:rPr lang="ru-RU" sz="1318" dirty="0"/>
              <a:t>благосостояние</a:t>
            </a:r>
            <a:r>
              <a:rPr lang="ru-RU" sz="1400" dirty="0"/>
              <a:t> деревень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914900" y="5439361"/>
            <a:ext cx="2971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  <a:p>
            <a:r>
              <a:rPr lang="ru-RU" sz="1400" dirty="0"/>
              <a:t>Отрицательный эффект на одежду и другие рынки, связанные с промыслом на американского лося </a:t>
            </a:r>
            <a:endParaRPr lang="en-US" sz="14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962400" y="838200"/>
            <a:ext cx="685800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810000" y="1999565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276600" y="28956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276600" y="3842266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048000" y="4742765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895600" y="5518666"/>
            <a:ext cx="1752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743200" y="6127376"/>
            <a:ext cx="1905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738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18" y="0"/>
            <a:ext cx="5257800" cy="6858000"/>
          </a:xfrm>
          <a:prstGeom prst="rect">
            <a:avLst/>
          </a:prstGeom>
          <a:solidFill>
            <a:srgbClr val="FFFFFF"/>
          </a:solidFill>
          <a:ln w="12700">
            <a:noFill/>
            <a:round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8326885" y="439097"/>
            <a:ext cx="27098" cy="5888333"/>
          </a:xfrm>
          <a:prstGeom prst="straightConnector1">
            <a:avLst/>
          </a:prstGeom>
          <a:ln w="76200"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49053" y="3677308"/>
            <a:ext cx="35567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Внедряются традиционные практики и и вводятся традиционные знания о среде обитания (</a:t>
            </a:r>
            <a:r>
              <a:rPr lang="en-US" sz="1400" dirty="0"/>
              <a:t>TEK)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21954" y="4593950"/>
            <a:ext cx="3556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Популяция лося возобновляется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811806" y="1289405"/>
            <a:ext cx="2971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Средства  к существованию  и другие виды деятельности, савязанные с промыслом на американского лося, воозобновляются</a:t>
            </a:r>
            <a:endParaRPr lang="en-US" sz="14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848100" y="1737111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276600" y="28956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276600" y="3842266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048000" y="4742765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895600" y="5518666"/>
            <a:ext cx="1752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743200" y="6127376"/>
            <a:ext cx="1905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98359" y="576590"/>
            <a:ext cx="297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Традиции и суверенитет сильнее; экономика улучшается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773706" y="5804210"/>
            <a:ext cx="3124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Социальный капитал объединяет людей для решения данного вопроса</a:t>
            </a:r>
            <a:endParaRPr lang="en-US" sz="14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962400" y="838200"/>
            <a:ext cx="685800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58472" y="4914385"/>
            <a:ext cx="3124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Культурный капитал обеспечивает основу для поддержки перемен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861112" y="2382977"/>
            <a:ext cx="30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Политический капитал и ценности, связанные с суверенитетом ведут к политическому развитию</a:t>
            </a:r>
            <a:r>
              <a:rPr lang="en-US" sz="1400" dirty="0"/>
              <a:t>; </a:t>
            </a:r>
            <a:r>
              <a:rPr lang="ru-RU" sz="1400" dirty="0"/>
              <a:t>политический капитал ведет  к принятию внутри штата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8820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1435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508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Лосось главный источни</a:t>
            </a:r>
            <a:r>
              <a:rPr lang="en-US" dirty="0"/>
              <a:t>r</a:t>
            </a:r>
            <a:r>
              <a:rPr lang="ru-RU" dirty="0"/>
              <a:t> питания;</a:t>
            </a:r>
            <a:r>
              <a:rPr lang="en-US" dirty="0"/>
              <a:t> 60% </a:t>
            </a:r>
            <a:r>
              <a:rPr lang="ru-RU" dirty="0"/>
              <a:t>всего</a:t>
            </a:r>
            <a:r>
              <a:rPr lang="en-US" dirty="0"/>
              <a:t> </a:t>
            </a:r>
            <a:r>
              <a:rPr lang="ru-RU" dirty="0"/>
              <a:t>пищевого белка получают от употребления  лосося </a:t>
            </a:r>
            <a:r>
              <a:rPr lang="en-US" dirty="0"/>
              <a:t>(Art </a:t>
            </a:r>
            <a:r>
              <a:rPr lang="en-US" dirty="0" err="1"/>
              <a:t>Ivenoff</a:t>
            </a:r>
            <a:r>
              <a:rPr lang="en-US" dirty="0"/>
              <a:t>, personal interview).  </a:t>
            </a:r>
            <a:r>
              <a:rPr lang="ru-RU" dirty="0"/>
              <a:t>Резкое снижение популяции лосося за последние два десятилетия. </a:t>
            </a:r>
            <a:endParaRPr lang="en-US" dirty="0"/>
          </a:p>
          <a:p>
            <a:pPr lvl="1"/>
            <a:r>
              <a:rPr lang="ru-RU" dirty="0"/>
              <a:t>Управление штата и федеральное управление, юридическое основание - законодательный акт Магнусона-Стивенса Конгресса США; создание Совета по рыбохозяйственной деятельности в Северном Тихоокеанском регионе (</a:t>
            </a:r>
            <a:r>
              <a:rPr lang="en-US" dirty="0"/>
              <a:t>NPFMC</a:t>
            </a:r>
            <a:r>
              <a:rPr lang="ru-RU" dirty="0"/>
              <a:t>)  ( с 8 региональными советами)и Департамента Торговли штата Аляска </a:t>
            </a:r>
            <a:endParaRPr lang="en-US" dirty="0"/>
          </a:p>
          <a:p>
            <a:pPr lvl="1"/>
            <a:r>
              <a:rPr lang="en-US" dirty="0"/>
              <a:t>60% </a:t>
            </a:r>
            <a:r>
              <a:rPr lang="ru-RU" dirty="0"/>
              <a:t>назначенных членов совета имеют прямой интерес в рыбохозяйственной отрасли, которой управляют;</a:t>
            </a:r>
            <a:r>
              <a:rPr lang="en-US" dirty="0"/>
              <a:t> 100% </a:t>
            </a:r>
            <a:r>
              <a:rPr lang="ru-RU" dirty="0"/>
              <a:t>членов Совета </a:t>
            </a:r>
            <a:r>
              <a:rPr lang="en-US" dirty="0"/>
              <a:t>NPFMC</a:t>
            </a:r>
            <a:r>
              <a:rPr lang="ru-RU" dirty="0"/>
              <a:t> имеют прямой финансовый интерес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650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 preferRelativeResize="0">
            <a:picLocks noGrp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5257800" cy="6858000"/>
          </a:xfrm>
          <a:prstGeom prst="rect">
            <a:avLst/>
          </a:prstGeom>
          <a:solidFill>
            <a:srgbClr val="FFFFFF"/>
          </a:solidFill>
          <a:ln w="12700">
            <a:noFill/>
            <a:round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8305800" y="304800"/>
            <a:ext cx="76200" cy="6019800"/>
          </a:xfrm>
          <a:prstGeom prst="straightConnector1">
            <a:avLst/>
          </a:prstGeom>
          <a:ln w="76200"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00600" y="653534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Более поздний сезон, приходит меньше лосося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845424" y="2804661"/>
            <a:ext cx="3124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/>
              <a:t>Традиционные дары старейшинам </a:t>
            </a:r>
            <a:r>
              <a:rPr lang="ru-RU" sz="1400" dirty="0"/>
              <a:t>и нуждающимся уменьшаются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914900" y="3585865"/>
            <a:ext cx="304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Потеря традиционных ценностей и единения сообщества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834218" y="1353234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Меньше возможности для средств к существованию</a:t>
            </a:r>
            <a:r>
              <a:rPr lang="en-US" sz="14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28346" y="4288004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Обесценивание традиционных знаний среды обитания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914900" y="5054350"/>
            <a:ext cx="297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Влияние на благополучие деревни, семьи,  и индивидуумов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914900" y="577599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Продолжающийся спад  рыбопромыслов</a:t>
            </a:r>
            <a:endParaRPr lang="en-US" sz="14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962400" y="976699"/>
            <a:ext cx="685800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848100" y="16764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276600" y="30480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276600" y="4043937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048000" y="4742765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895600" y="5518666"/>
            <a:ext cx="1752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743200" y="6127376"/>
            <a:ext cx="1905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928346" y="1991630"/>
            <a:ext cx="26916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Жители вынуждены искать другие источники существования</a:t>
            </a:r>
            <a:endParaRPr lang="en-US" sz="14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886200" y="22860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040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Понимание различия</a:t>
            </a:r>
            <a:r>
              <a:rPr lang="en-US" sz="2800" dirty="0"/>
              <a:t>: </a:t>
            </a:r>
            <a:r>
              <a:rPr lang="ru-RU" sz="2800" dirty="0"/>
              <a:t>разнообразие</a:t>
            </a:r>
            <a:r>
              <a:rPr lang="en-US" sz="2800" dirty="0"/>
              <a:t>, </a:t>
            </a:r>
            <a:r>
              <a:rPr lang="ru-RU" sz="2800" dirty="0"/>
              <a:t>стратификация и </a:t>
            </a:r>
            <a:r>
              <a:rPr lang="en-US" sz="2800" dirty="0"/>
              <a:t>CBNRM</a:t>
            </a:r>
            <a:r>
              <a:rPr lang="ru-RU" sz="2800" dirty="0"/>
              <a:t> (управление естественными ресурсами сообщества)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Влияние разнообразия</a:t>
            </a:r>
            <a:r>
              <a:rPr lang="en-US" dirty="0"/>
              <a:t>: </a:t>
            </a:r>
            <a:r>
              <a:rPr lang="ru-RU" dirty="0"/>
              <a:t>население инупиаки имеет законное право и институциональную и финансовую способность участвовать на основе равенства в принятии решений.  </a:t>
            </a:r>
          </a:p>
          <a:p>
            <a:r>
              <a:rPr lang="ru-RU" dirty="0"/>
              <a:t>Влияние стратификации</a:t>
            </a:r>
            <a:r>
              <a:rPr lang="en-US" dirty="0"/>
              <a:t>: </a:t>
            </a:r>
            <a:r>
              <a:rPr lang="ru-RU" dirty="0"/>
              <a:t>Однако, «часто то, что остается за рамками – это не нежелание действовать и даже не ресурсы, а сфера управления, и полномочия» </a:t>
            </a:r>
            <a:r>
              <a:rPr lang="en-US" dirty="0"/>
              <a:t>(</a:t>
            </a:r>
            <a:r>
              <a:rPr lang="en-US" dirty="0" err="1"/>
              <a:t>Oakerson</a:t>
            </a:r>
            <a:r>
              <a:rPr lang="en-US" dirty="0"/>
              <a:t> 2008:179).</a:t>
            </a:r>
          </a:p>
          <a:p>
            <a:r>
              <a:rPr lang="ru-RU" dirty="0"/>
              <a:t>Структуры управления, занимающиеся промыслом лося (как местные, так и на уровне штата) дают возможность  авторитетного влияния знаний и самоуправления   коренного населения,  соответственно, успешного принятия плана по восстановлению популяции лося через </a:t>
            </a:r>
            <a:r>
              <a:rPr lang="en-US" dirty="0"/>
              <a:t>CBNRM.</a:t>
            </a:r>
          </a:p>
          <a:p>
            <a:r>
              <a:rPr lang="ru-RU" dirty="0"/>
              <a:t>Структуры управления, занимающиеся промыслом лосося (федеральные, штата и коммерческие)</a:t>
            </a:r>
            <a:r>
              <a:rPr lang="en-US" dirty="0"/>
              <a:t> </a:t>
            </a:r>
            <a:r>
              <a:rPr lang="ru-RU" dirty="0"/>
              <a:t>исключают местные и некоммкрческие структуры управления, соответственно, ограничивая  принятие плана  по промыслу лосося и игнорируя  </a:t>
            </a:r>
            <a:r>
              <a:rPr lang="en-US"/>
              <a:t>CBNRM.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84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РАЗНООБРАЗИЕ И СТРАТИФИКАЦИЯ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Гетерогенное население; Уровни общества</a:t>
            </a:r>
          </a:p>
          <a:p>
            <a:r>
              <a:rPr lang="ru-RU" dirty="0"/>
              <a:t> Изменение жизненных достижений как инливидуумов так и групп через разнообразные возможности и доступность ресурсов и полномочий</a:t>
            </a:r>
          </a:p>
          <a:p>
            <a:r>
              <a:rPr lang="ru-RU" dirty="0"/>
              <a:t>Понимание</a:t>
            </a:r>
            <a:r>
              <a:rPr lang="en-US" dirty="0"/>
              <a:t> </a:t>
            </a:r>
            <a:r>
              <a:rPr lang="ru-RU" dirty="0"/>
              <a:t>культурных 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гражданских позиций</a:t>
            </a:r>
            <a:r>
              <a:rPr lang="ru-RU" dirty="0"/>
              <a:t>, дающих  привилегии некоторым группам, которых лишены другие группы</a:t>
            </a:r>
            <a:endParaRPr lang="en-US" dirty="0"/>
          </a:p>
          <a:p>
            <a:r>
              <a:rPr lang="ru-RU" dirty="0"/>
              <a:t>Часто более широкое явление, чем сообщество, но на уровне сообщества имеет место там, где возникают вызовы и происходят  эффективные  изменения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934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2"/>
          <p:cNvSpPr>
            <a:spLocks noChangeArrowheads="1"/>
          </p:cNvSpPr>
          <p:nvPr/>
        </p:nvSpPr>
        <p:spPr bwMode="auto">
          <a:xfrm>
            <a:off x="1219200" y="228600"/>
            <a:ext cx="5029200" cy="3200400"/>
          </a:xfrm>
          <a:prstGeom prst="ellipse">
            <a:avLst/>
          </a:prstGeom>
          <a:solidFill>
            <a:srgbClr val="80008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228600" y="1447800"/>
            <a:ext cx="4876800" cy="3048000"/>
          </a:xfrm>
          <a:prstGeom prst="ellipse">
            <a:avLst/>
          </a:prstGeom>
          <a:solidFill>
            <a:srgbClr val="CC99FF">
              <a:alpha val="6196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3276600" y="381000"/>
            <a:ext cx="4876800" cy="3276600"/>
          </a:xfrm>
          <a:prstGeom prst="ellipse">
            <a:avLst/>
          </a:prstGeom>
          <a:solidFill>
            <a:srgbClr val="FF0000">
              <a:alpha val="67058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3962400" y="1524000"/>
            <a:ext cx="4876800" cy="3048000"/>
          </a:xfrm>
          <a:prstGeom prst="ellipse">
            <a:avLst/>
          </a:prstGeom>
          <a:solidFill>
            <a:srgbClr val="FF9900">
              <a:alpha val="6392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304800" y="2743200"/>
            <a:ext cx="4876800" cy="3048000"/>
          </a:xfrm>
          <a:prstGeom prst="ellipse">
            <a:avLst/>
          </a:prstGeom>
          <a:solidFill>
            <a:srgbClr val="00CCFF">
              <a:alpha val="63136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4038600" y="2895600"/>
            <a:ext cx="4876800" cy="3048000"/>
          </a:xfrm>
          <a:prstGeom prst="ellipse">
            <a:avLst/>
          </a:prstGeom>
          <a:solidFill>
            <a:srgbClr val="FFFF00">
              <a:alpha val="67058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2209800" y="3352800"/>
            <a:ext cx="4876800" cy="3048000"/>
          </a:xfrm>
          <a:prstGeom prst="ellipse">
            <a:avLst/>
          </a:prstGeom>
          <a:solidFill>
            <a:srgbClr val="00FF00">
              <a:alpha val="6588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7111130" y="2009507"/>
            <a:ext cx="14248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2400" b="1" dirty="0"/>
              <a:t>Политический капитал</a:t>
            </a:r>
            <a:endParaRPr lang="en-US" sz="2400" b="1" dirty="0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800100" y="4180562"/>
            <a:ext cx="144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/>
              <a:t>Культурный капитал</a:t>
            </a:r>
            <a:endParaRPr lang="en-US" sz="2400" b="1" dirty="0"/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627345" y="1971407"/>
            <a:ext cx="152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/>
              <a:t>Естественный капитал</a:t>
            </a:r>
            <a:endParaRPr lang="en-US" sz="2400" b="1" dirty="0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3619500" y="5114795"/>
            <a:ext cx="19431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 dirty="0"/>
              <a:t>Человеческий капитал</a:t>
            </a:r>
            <a:endParaRPr lang="en-US" sz="2400" b="1" dirty="0"/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4724400" y="533400"/>
            <a:ext cx="2286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 dirty="0"/>
              <a:t>Финансовый капитал</a:t>
            </a:r>
            <a:endParaRPr lang="en-US" sz="1400" b="1" dirty="0"/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6743700" y="4495800"/>
            <a:ext cx="152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 dirty="0"/>
              <a:t>Социальный капитал</a:t>
            </a:r>
            <a:endParaRPr lang="en-US" sz="2400" b="1" dirty="0"/>
          </a:p>
        </p:txBody>
      </p:sp>
      <p:sp>
        <p:nvSpPr>
          <p:cNvPr id="19471" name="AutoShape 15"/>
          <p:cNvSpPr>
            <a:spLocks noChangeArrowheads="1"/>
          </p:cNvSpPr>
          <p:nvPr/>
        </p:nvSpPr>
        <p:spPr bwMode="auto">
          <a:xfrm>
            <a:off x="3048000" y="2133600"/>
            <a:ext cx="3124200" cy="26670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chemeClr val="bg1"/>
              </a:gs>
              <a:gs pos="100000">
                <a:srgbClr val="F5BDF0">
                  <a:alpha val="89998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sz="2400" b="1" dirty="0">
                <a:latin typeface="Times New Roman" pitchFamily="18" charset="0"/>
              </a:rPr>
              <a:t>Здоровая экосистема</a:t>
            </a:r>
            <a:endParaRPr lang="en-US" sz="2400" b="1" dirty="0">
              <a:latin typeface="Times New Roman" pitchFamily="18" charset="0"/>
            </a:endParaRPr>
          </a:p>
          <a:p>
            <a:pPr algn="ctr" eaLnBrk="1" hangingPunct="1"/>
            <a:r>
              <a:rPr lang="ru-RU" sz="2400" b="1" dirty="0">
                <a:latin typeface="Times New Roman" pitchFamily="18" charset="0"/>
              </a:rPr>
              <a:t>Жизнеспособная </a:t>
            </a:r>
          </a:p>
          <a:p>
            <a:pPr algn="ctr" eaLnBrk="1" hangingPunct="1"/>
            <a:r>
              <a:rPr lang="ru-RU" sz="2400" b="1" dirty="0">
                <a:latin typeface="Times New Roman" pitchFamily="18" charset="0"/>
              </a:rPr>
              <a:t>экономика</a:t>
            </a:r>
            <a:endParaRPr lang="en-US" sz="2400" b="1" dirty="0">
              <a:latin typeface="Times New Roman" pitchFamily="18" charset="0"/>
            </a:endParaRPr>
          </a:p>
          <a:p>
            <a:pPr algn="ctr" eaLnBrk="1" hangingPunct="1"/>
            <a:r>
              <a:rPr lang="ru-RU" sz="2400" b="1" dirty="0">
                <a:latin typeface="Times New Roman" pitchFamily="18" charset="0"/>
              </a:rPr>
              <a:t>Социальное</a:t>
            </a:r>
          </a:p>
          <a:p>
            <a:pPr algn="ctr" eaLnBrk="1" hangingPunct="1"/>
            <a:r>
              <a:rPr lang="ru-RU" sz="2400" b="1" dirty="0">
                <a:latin typeface="Times New Roman" pitchFamily="18" charset="0"/>
              </a:rPr>
              <a:t> благосостояние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2286000" y="457200"/>
            <a:ext cx="144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/>
              <a:t>Созданный капитал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6759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animBg="1"/>
      <p:bldP spid="19460" grpId="0" animBg="1"/>
      <p:bldP spid="19461" grpId="0" animBg="1"/>
      <p:bldP spid="19462" grpId="0" animBg="1"/>
      <p:bldP spid="19463" grpId="0" animBg="1"/>
      <p:bldP spid="19464" grpId="0" animBg="1"/>
      <p:bldP spid="19465" grpId="0" autoUpdateAnimBg="0"/>
      <p:bldP spid="19466" grpId="0" autoUpdateAnimBg="0"/>
      <p:bldP spid="19467" grpId="0" autoUpdateAnimBg="0"/>
      <p:bldP spid="19468" grpId="0" autoUpdateAnimBg="0"/>
      <p:bldP spid="19469" grpId="0" autoUpdateAnimBg="0"/>
      <p:bldP spid="19470" grpId="0" autoUpdateAnimBg="0"/>
      <p:bldP spid="19471" grpId="0" animBg="1" autoUpdateAnimBg="0"/>
      <p:bldP spid="1947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Движение вверх </a:t>
            </a:r>
            <a:r>
              <a:rPr lang="ru-RU"/>
              <a:t>по спирали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Капитальные активы (собственность, имущество, акции) </a:t>
            </a:r>
          </a:p>
          <a:p>
            <a:r>
              <a:rPr lang="ru-RU" dirty="0"/>
              <a:t>Капитальные активы (инвестиции, денежный поток</a:t>
            </a:r>
            <a:r>
              <a:rPr lang="en-US" dirty="0"/>
              <a:t>)</a:t>
            </a:r>
          </a:p>
          <a:p>
            <a:r>
              <a:rPr lang="ru-RU" dirty="0"/>
              <a:t>Теория кумулятивной причинности </a:t>
            </a:r>
            <a:r>
              <a:rPr lang="en-US" dirty="0"/>
              <a:t>:</a:t>
            </a:r>
          </a:p>
          <a:p>
            <a:pPr lvl="1"/>
            <a:r>
              <a:rPr lang="ru-RU" dirty="0"/>
              <a:t>Убытки ведут к потере разных видов капитала </a:t>
            </a:r>
          </a:p>
          <a:p>
            <a:pPr lvl="1"/>
            <a:r>
              <a:rPr lang="ru-RU" dirty="0"/>
              <a:t>Успех ведет к успеху и инвестициям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разные типы капитала.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ru-RU" dirty="0"/>
              <a:t>Часто приводит к жестокому неравенству повсеместно </a:t>
            </a:r>
            <a:endParaRPr lang="en-US" dirty="0"/>
          </a:p>
          <a:p>
            <a:r>
              <a:rPr lang="ru-RU" dirty="0"/>
              <a:t>Выгода </a:t>
            </a:r>
            <a:r>
              <a:rPr lang="en-US" dirty="0"/>
              <a:t>CCF</a:t>
            </a:r>
            <a:r>
              <a:rPr lang="ru-RU" dirty="0"/>
              <a:t> (Контролирующей функции сообщества)</a:t>
            </a:r>
            <a:r>
              <a:rPr lang="en-US" dirty="0"/>
              <a:t>: </a:t>
            </a:r>
            <a:r>
              <a:rPr lang="ru-RU" dirty="0"/>
              <a:t>Систематическая оценка воздействия проектной деятельности, выходящей за рамки прямого достижения целей и задач. </a:t>
            </a:r>
          </a:p>
          <a:p>
            <a:r>
              <a:rPr lang="ru-RU" dirty="0"/>
              <a:t>Происходит увеличение в разнообразных сферах кумулятивной причинности.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156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543569"/>
              </p:ext>
            </p:extLst>
          </p:nvPr>
        </p:nvGraphicFramePr>
        <p:xfrm>
          <a:off x="457200" y="533400"/>
          <a:ext cx="8229600" cy="704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Деятельность</a:t>
                      </a:r>
                      <a:r>
                        <a:rPr lang="ru-RU" baseline="0" dirty="0"/>
                        <a:t> групп по защите окружающей среды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Организация деятельности сообщества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/>
                        <a:t>Исследования и разработка стратегии, которая</a:t>
                      </a:r>
                      <a:r>
                        <a:rPr lang="ru-RU" baseline="0" dirty="0"/>
                        <a:t> выльется в возможное </a:t>
                      </a:r>
                      <a:r>
                        <a:rPr lang="ru-RU" baseline="0" dirty="0" err="1"/>
                        <a:t>р</a:t>
                      </a:r>
                      <a:r>
                        <a:rPr lang="ru-RU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азн</a:t>
                      </a:r>
                      <a:r>
                        <a:rPr lang="ru-RU" baseline="0" dirty="0" err="1"/>
                        <a:t>оголосие</a:t>
                      </a:r>
                      <a:r>
                        <a:rPr lang="ru-RU" baseline="0" dirty="0"/>
                        <a:t> (кокофонию) «экспертов» </a:t>
                      </a:r>
                      <a:endParaRPr lang="en-US" baseline="0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/>
                        <a:t>Лоббирование и защита, которая строится на убеждении элит</a:t>
                      </a:r>
                      <a:r>
                        <a:rPr lang="ru-RU" baseline="0" dirty="0"/>
                        <a:t> и</a:t>
                      </a:r>
                      <a:r>
                        <a:rPr lang="en-US" baseline="0" dirty="0"/>
                        <a:t> </a:t>
                      </a:r>
                      <a:r>
                        <a:rPr lang="ru-RU" baseline="0" dirty="0"/>
                        <a:t>поэтапных «победах» </a:t>
                      </a:r>
                      <a:endParaRPr lang="en-US" baseline="0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/>
                        <a:t>Обучение сообщества, которое не обязательно подтверждает тот факт, что общее знание приведет к изменениям в политике </a:t>
                      </a:r>
                      <a:r>
                        <a:rPr lang="ru-RU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или </a:t>
                      </a:r>
                      <a:r>
                        <a:rPr lang="ru-RU" baseline="0" dirty="0"/>
                        <a:t>поведении</a:t>
                      </a:r>
                      <a:endParaRPr lang="en-US" baseline="0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/>
                        <a:t>Издания/публикации  в  СМИ и социальных медиа, котрые часто приводят к  противоречивым сообщениям и соответственно к </a:t>
                      </a:r>
                      <a:r>
                        <a:rPr lang="ru-RU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недоверию</a:t>
                      </a:r>
                      <a:endParaRPr lang="en-US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/>
                        <a:t>Фандрайзинг и рекрутинг, которые могут также просто  указывать на  пассивную поддержку и инерцию</a:t>
                      </a:r>
                      <a:r>
                        <a:rPr lang="en-US" baseline="0" dirty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/>
                        <a:t>Новая теория изменения,</a:t>
                      </a:r>
                      <a:r>
                        <a:rPr lang="ru-RU" baseline="0" dirty="0"/>
                        <a:t> которая может бросить вызов существующим отношения власти, установит стандарты для приемлемых и</a:t>
                      </a:r>
                      <a:r>
                        <a:rPr lang="en-US" baseline="0" dirty="0"/>
                        <a:t> </a:t>
                      </a:r>
                      <a:r>
                        <a:rPr lang="ru-RU" baseline="0" dirty="0"/>
                        <a:t>значимых </a:t>
                      </a:r>
                      <a:r>
                        <a:rPr lang="ru-RU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«достижений»</a:t>
                      </a:r>
                      <a:endParaRPr lang="en-US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/>
                        <a:t>Научиться исскуству способствовать взаимодействию людей на местах, выстраивать коллективные действия, инвестировать  и строить систематическую работу.</a:t>
                      </a:r>
                      <a:endParaRPr lang="en-US" baseline="0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/>
                        <a:t>Организационные изменения таковы, что все сотрудники имеют хорошие знания и умелы в работе с населением.</a:t>
                      </a:r>
                      <a:endParaRPr lang="en-US" baseline="0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/>
                        <a:t>Терпение и открытость в работе, так, чтобы процесс предполагал обучение, инклюзию(включенность) и акти</a:t>
                      </a:r>
                      <a:r>
                        <a:rPr lang="ru-RU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вн</a:t>
                      </a:r>
                      <a:r>
                        <a:rPr lang="ru-RU" baseline="0" dirty="0"/>
                        <a:t>ое участие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5-Point Star 4"/>
          <p:cNvSpPr/>
          <p:nvPr/>
        </p:nvSpPr>
        <p:spPr>
          <a:xfrm>
            <a:off x="7949045" y="623454"/>
            <a:ext cx="464126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35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CBNRM</a:t>
            </a:r>
            <a:r>
              <a:rPr lang="ru-RU" dirty="0"/>
              <a:t> (управление естественными ресурсами сообщества)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Ресурсы сообщества;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сообщество в фокусе внимания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ru-RU" dirty="0"/>
              <a:t>Комплексное понимание и видение вопросов, относящихся к ресурсам сообщества. </a:t>
            </a:r>
            <a:endParaRPr lang="en-US" dirty="0"/>
          </a:p>
          <a:p>
            <a:r>
              <a:rPr lang="ru-RU" dirty="0"/>
              <a:t>Неотъемлемая часть социальной и культурной жизни </a:t>
            </a:r>
            <a:endParaRPr lang="en-US" dirty="0"/>
          </a:p>
          <a:p>
            <a:r>
              <a:rPr lang="ru-RU" dirty="0"/>
              <a:t>Результаты, основанные на действии </a:t>
            </a:r>
            <a:endParaRPr lang="en-US" dirty="0"/>
          </a:p>
          <a:p>
            <a:r>
              <a:rPr lang="ru-RU" dirty="0"/>
              <a:t>Инклюзия и полная вовлеченность </a:t>
            </a:r>
            <a:endParaRPr lang="en-US" dirty="0"/>
          </a:p>
          <a:p>
            <a:r>
              <a:rPr lang="ru-RU" dirty="0"/>
              <a:t>Устойчивое развитие  как всеобщая цель.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207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Проведение исследования по изменению климата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Определение места </a:t>
            </a:r>
            <a:endParaRPr lang="en-US" dirty="0"/>
          </a:p>
          <a:p>
            <a:r>
              <a:rPr lang="ru-RU" dirty="0"/>
              <a:t>Люди и стили жизни </a:t>
            </a:r>
            <a:endParaRPr lang="en-US" dirty="0"/>
          </a:p>
          <a:p>
            <a:r>
              <a:rPr lang="ru-RU" dirty="0"/>
              <a:t>Исторический, социальный и культурный контексты</a:t>
            </a:r>
            <a:endParaRPr lang="en-US" dirty="0"/>
          </a:p>
          <a:p>
            <a:r>
              <a:rPr lang="ru-RU" dirty="0"/>
              <a:t>Вопросы</a:t>
            </a:r>
            <a:endParaRPr lang="en-US" dirty="0"/>
          </a:p>
          <a:p>
            <a:pPr lvl="1"/>
            <a:r>
              <a:rPr lang="ru-RU" dirty="0"/>
              <a:t>КТО имеет проблемы? КТО не имеет?</a:t>
            </a:r>
            <a:endParaRPr lang="en-US" dirty="0"/>
          </a:p>
          <a:p>
            <a:pPr lvl="1"/>
            <a:r>
              <a:rPr lang="ru-RU" dirty="0"/>
              <a:t>ПОЧЕМУ это происходит?</a:t>
            </a:r>
            <a:r>
              <a:rPr lang="en-US" dirty="0"/>
              <a:t> </a:t>
            </a:r>
          </a:p>
          <a:p>
            <a:pPr lvl="1"/>
            <a:r>
              <a:rPr lang="ru-RU" dirty="0"/>
              <a:t>ЧТО можно сделать?</a:t>
            </a:r>
            <a:endParaRPr lang="en-US" dirty="0"/>
          </a:p>
          <a:p>
            <a:pPr lvl="1"/>
            <a:r>
              <a:rPr lang="ru-RU" dirty="0"/>
              <a:t>КАК можно решить проблему?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14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4572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3600" y="6096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Unalakleet</a:t>
            </a:r>
            <a:r>
              <a:rPr lang="en-US" sz="4000" b="1" dirty="0"/>
              <a:t>, Alaska</a:t>
            </a:r>
          </a:p>
        </p:txBody>
      </p:sp>
    </p:spTree>
    <p:extLst>
      <p:ext uri="{BB962C8B-B14F-4D97-AF65-F5344CB8AC3E}">
        <p14:creationId xmlns:p14="http://schemas.microsoft.com/office/powerpoint/2010/main" val="2901361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Население инупиаки</a:t>
            </a:r>
            <a:r>
              <a:rPr lang="en-US" dirty="0"/>
              <a:t>: 700, </a:t>
            </a:r>
            <a:endParaRPr lang="ru-RU" dirty="0"/>
          </a:p>
          <a:p>
            <a:r>
              <a:rPr lang="ru-RU" dirty="0"/>
              <a:t>Мигрирующие племена в течении</a:t>
            </a:r>
            <a:r>
              <a:rPr lang="en-US" dirty="0"/>
              <a:t> 15,000 </a:t>
            </a:r>
            <a:r>
              <a:rPr lang="ru-RU" dirty="0"/>
              <a:t>лет</a:t>
            </a:r>
            <a:r>
              <a:rPr lang="en-US" dirty="0"/>
              <a:t>, </a:t>
            </a:r>
            <a:r>
              <a:rPr lang="ru-RU" dirty="0"/>
              <a:t>постоянные поселения в течении </a:t>
            </a:r>
            <a:r>
              <a:rPr lang="en-US" dirty="0"/>
              <a:t>200 </a:t>
            </a:r>
            <a:r>
              <a:rPr lang="ru-RU" dirty="0"/>
              <a:t>лет</a:t>
            </a:r>
            <a:endParaRPr lang="en-US" dirty="0"/>
          </a:p>
          <a:p>
            <a:r>
              <a:rPr lang="ru-RU" dirty="0"/>
              <a:t>Официальный уровень безработицы </a:t>
            </a:r>
            <a:r>
              <a:rPr lang="en-US" dirty="0"/>
              <a:t>14.5%, </a:t>
            </a:r>
            <a:r>
              <a:rPr lang="ru-RU" dirty="0"/>
              <a:t>но уровень скрытой (официально незарегистрированной)  безработицы составляет </a:t>
            </a:r>
            <a:r>
              <a:rPr lang="en-US" dirty="0"/>
              <a:t>48.6% </a:t>
            </a:r>
            <a:endParaRPr lang="ru-RU" dirty="0"/>
          </a:p>
          <a:p>
            <a:r>
              <a:rPr lang="ru-RU" dirty="0"/>
              <a:t>Жзнеобеспечивающая деятельность (рыбный промысел, изготовление сетей, охота, установление капканов, собирательство, китовый промысел)проходит в основном в летние месяцы, сочетаясь с частичной занятостью зимой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921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495</TotalTime>
  <Words>1005</Words>
  <Application>Microsoft Office PowerPoint</Application>
  <PresentationFormat>Экран (4:3)</PresentationFormat>
  <Paragraphs>97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Book Antiqua</vt:lpstr>
      <vt:lpstr>Calibri</vt:lpstr>
      <vt:lpstr>Century Gothic</vt:lpstr>
      <vt:lpstr>Times New Roman</vt:lpstr>
      <vt:lpstr>Apothecary</vt:lpstr>
      <vt:lpstr>СТРАТИФИКАЦИЯ, КАПИТАЛ СООБЩЕСТВ, ОРГАНИЗАЦИЯ СООБЩЕСТВ</vt:lpstr>
      <vt:lpstr>РАЗНООБРАЗИЕ И СТРАТИФИКАЦИЯ</vt:lpstr>
      <vt:lpstr>Презентация PowerPoint</vt:lpstr>
      <vt:lpstr>Движение вверх по спирали</vt:lpstr>
      <vt:lpstr>Презентация PowerPoint</vt:lpstr>
      <vt:lpstr>CBNRM (управление естественными ресурсами сообщества)</vt:lpstr>
      <vt:lpstr>Проведение исследования по изменению климата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Понимание различия: разнообразие, стратификация и CBNRM (управление естественными ресурсами сообщества)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Константин Обухов</cp:lastModifiedBy>
  <cp:revision>56</cp:revision>
  <dcterms:created xsi:type="dcterms:W3CDTF">2014-02-16T19:02:57Z</dcterms:created>
  <dcterms:modified xsi:type="dcterms:W3CDTF">2019-04-17T15:52:44Z</dcterms:modified>
</cp:coreProperties>
</file>