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2" r:id="rId5"/>
    <p:sldId id="275" r:id="rId6"/>
    <p:sldId id="273" r:id="rId7"/>
    <p:sldId id="262" r:id="rId8"/>
    <p:sldId id="266" r:id="rId9"/>
    <p:sldId id="279" r:id="rId10"/>
    <p:sldId id="280" r:id="rId11"/>
    <p:sldId id="276" r:id="rId12"/>
    <p:sldId id="277" r:id="rId13"/>
    <p:sldId id="278" r:id="rId14"/>
    <p:sldId id="281" r:id="rId15"/>
    <p:sldId id="263" r:id="rId16"/>
    <p:sldId id="264" r:id="rId17"/>
    <p:sldId id="259" r:id="rId18"/>
    <p:sldId id="260" r:id="rId19"/>
    <p:sldId id="261" r:id="rId20"/>
    <p:sldId id="258" r:id="rId21"/>
    <p:sldId id="269" r:id="rId2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2BD8D-7239-4AC9-B1D0-26736A4D307C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C1071-198F-427D-B181-736D7B63E543}">
      <dgm:prSet phldrT="[Текст]"/>
      <dgm:spPr/>
      <dgm:t>
        <a:bodyPr/>
        <a:lstStyle/>
        <a:p>
          <a:r>
            <a:rPr lang="ru-RU" dirty="0"/>
            <a:t>Социальная теория </a:t>
          </a:r>
        </a:p>
      </dgm:t>
    </dgm:pt>
    <dgm:pt modelId="{C23E968F-1351-4283-A832-D9C1CA1D0033}" type="parTrans" cxnId="{AB2920DD-8AB0-4F01-AC9C-F0F2A2CA90BB}">
      <dgm:prSet/>
      <dgm:spPr/>
      <dgm:t>
        <a:bodyPr/>
        <a:lstStyle/>
        <a:p>
          <a:endParaRPr lang="ru-RU"/>
        </a:p>
      </dgm:t>
    </dgm:pt>
    <dgm:pt modelId="{62C0B8BE-769A-4571-95CE-BCCB5350743E}" type="sibTrans" cxnId="{AB2920DD-8AB0-4F01-AC9C-F0F2A2CA90BB}">
      <dgm:prSet/>
      <dgm:spPr/>
      <dgm:t>
        <a:bodyPr/>
        <a:lstStyle/>
        <a:p>
          <a:endParaRPr lang="ru-RU"/>
        </a:p>
      </dgm:t>
    </dgm:pt>
    <dgm:pt modelId="{7B269551-39D1-4EA2-B6EB-9DDD8126A32E}">
      <dgm:prSet phldrT="[Текст]"/>
      <dgm:spPr/>
      <dgm:t>
        <a:bodyPr/>
        <a:lstStyle/>
        <a:p>
          <a:r>
            <a:rPr lang="ru-RU" dirty="0"/>
            <a:t>Готовый набор знаний о развитии социальных отношений </a:t>
          </a:r>
        </a:p>
      </dgm:t>
    </dgm:pt>
    <dgm:pt modelId="{F4F9E151-F51A-4348-86CE-F681FBA3E1FA}" type="parTrans" cxnId="{9975F8AC-771C-42FA-8B4E-8A0A2EAFADB8}">
      <dgm:prSet/>
      <dgm:spPr/>
      <dgm:t>
        <a:bodyPr/>
        <a:lstStyle/>
        <a:p>
          <a:endParaRPr lang="ru-RU"/>
        </a:p>
      </dgm:t>
    </dgm:pt>
    <dgm:pt modelId="{14CA740F-F184-4C37-A709-3E584FB84613}" type="sibTrans" cxnId="{9975F8AC-771C-42FA-8B4E-8A0A2EAFADB8}">
      <dgm:prSet/>
      <dgm:spPr/>
      <dgm:t>
        <a:bodyPr/>
        <a:lstStyle/>
        <a:p>
          <a:endParaRPr lang="ru-RU"/>
        </a:p>
      </dgm:t>
    </dgm:pt>
    <dgm:pt modelId="{A3C23E75-C9C7-4D06-B3E6-096B2FDE9F44}">
      <dgm:prSet phldrT="[Текст]"/>
      <dgm:spPr/>
      <dgm:t>
        <a:bodyPr/>
        <a:lstStyle/>
        <a:p>
          <a:r>
            <a:rPr lang="ru-RU" dirty="0"/>
            <a:t>Знание многообразия культур, способов взаимодействия между людьми </a:t>
          </a:r>
        </a:p>
      </dgm:t>
    </dgm:pt>
    <dgm:pt modelId="{D654A8DD-0CF9-43A3-A325-AD7DB4BDE7FB}" type="parTrans" cxnId="{E589E679-CD55-488D-ACE6-2EBBE62069CD}">
      <dgm:prSet/>
      <dgm:spPr/>
      <dgm:t>
        <a:bodyPr/>
        <a:lstStyle/>
        <a:p>
          <a:endParaRPr lang="ru-RU"/>
        </a:p>
      </dgm:t>
    </dgm:pt>
    <dgm:pt modelId="{B3F01DE9-FE47-4ABD-B3BE-3109196DAFFD}" type="sibTrans" cxnId="{E589E679-CD55-488D-ACE6-2EBBE62069CD}">
      <dgm:prSet/>
      <dgm:spPr/>
      <dgm:t>
        <a:bodyPr/>
        <a:lstStyle/>
        <a:p>
          <a:endParaRPr lang="ru-RU"/>
        </a:p>
      </dgm:t>
    </dgm:pt>
    <dgm:pt modelId="{D6C7F0A1-DCD4-4AFB-A9AD-4AE6575F639A}">
      <dgm:prSet phldrT="[Текст]"/>
      <dgm:spPr/>
      <dgm:t>
        <a:bodyPr/>
        <a:lstStyle/>
        <a:p>
          <a:r>
            <a:rPr lang="ru-RU" dirty="0"/>
            <a:t>Отраслевые социологии </a:t>
          </a:r>
        </a:p>
      </dgm:t>
    </dgm:pt>
    <dgm:pt modelId="{0CE4513F-5AAD-4669-B73A-D0C1E5DFF314}" type="parTrans" cxnId="{D7929380-5697-41C5-B679-B76A4F64091E}">
      <dgm:prSet/>
      <dgm:spPr/>
      <dgm:t>
        <a:bodyPr/>
        <a:lstStyle/>
        <a:p>
          <a:endParaRPr lang="ru-RU"/>
        </a:p>
      </dgm:t>
    </dgm:pt>
    <dgm:pt modelId="{1E5FF102-0BC2-443C-807B-C887D87709C2}" type="sibTrans" cxnId="{D7929380-5697-41C5-B679-B76A4F64091E}">
      <dgm:prSet/>
      <dgm:spPr/>
      <dgm:t>
        <a:bodyPr/>
        <a:lstStyle/>
        <a:p>
          <a:endParaRPr lang="ru-RU"/>
        </a:p>
      </dgm:t>
    </dgm:pt>
    <dgm:pt modelId="{5D755453-C35B-45F1-8DAB-F1D0357E007E}">
      <dgm:prSet phldrT="[Текст]"/>
      <dgm:spPr/>
      <dgm:t>
        <a:bodyPr/>
        <a:lstStyle/>
        <a:p>
          <a:r>
            <a:rPr lang="ru-RU" dirty="0"/>
            <a:t>Как устроено взаимодействие в конкретных областях? </a:t>
          </a:r>
        </a:p>
      </dgm:t>
    </dgm:pt>
    <dgm:pt modelId="{E0ACCCAD-BED6-45C3-8183-3591EC138BC0}" type="parTrans" cxnId="{7985C0AA-5FA7-483F-AAFC-A727AF4A5453}">
      <dgm:prSet/>
      <dgm:spPr/>
      <dgm:t>
        <a:bodyPr/>
        <a:lstStyle/>
        <a:p>
          <a:endParaRPr lang="ru-RU"/>
        </a:p>
      </dgm:t>
    </dgm:pt>
    <dgm:pt modelId="{54AA0523-978F-4717-8249-8813D23C840B}" type="sibTrans" cxnId="{7985C0AA-5FA7-483F-AAFC-A727AF4A5453}">
      <dgm:prSet/>
      <dgm:spPr/>
      <dgm:t>
        <a:bodyPr/>
        <a:lstStyle/>
        <a:p>
          <a:endParaRPr lang="ru-RU"/>
        </a:p>
      </dgm:t>
    </dgm:pt>
    <dgm:pt modelId="{CD4EFA25-F3F3-4AF4-8B22-78F606A49607}">
      <dgm:prSet phldrT="[Текст]"/>
      <dgm:spPr/>
      <dgm:t>
        <a:bodyPr/>
        <a:lstStyle/>
        <a:p>
          <a:r>
            <a:rPr lang="ru-RU" dirty="0"/>
            <a:t>Какие аспекты современного взаимодействия существуют? </a:t>
          </a:r>
        </a:p>
      </dgm:t>
    </dgm:pt>
    <dgm:pt modelId="{B06E16D3-982D-423A-B0A3-DA226135CA33}" type="parTrans" cxnId="{D82CA983-0490-4F9E-85F7-05D045D04022}">
      <dgm:prSet/>
      <dgm:spPr/>
      <dgm:t>
        <a:bodyPr/>
        <a:lstStyle/>
        <a:p>
          <a:endParaRPr lang="ru-RU"/>
        </a:p>
      </dgm:t>
    </dgm:pt>
    <dgm:pt modelId="{F8B95F13-AAD5-47F1-A4D2-743C0C5D9F80}" type="sibTrans" cxnId="{D82CA983-0490-4F9E-85F7-05D045D04022}">
      <dgm:prSet/>
      <dgm:spPr/>
      <dgm:t>
        <a:bodyPr/>
        <a:lstStyle/>
        <a:p>
          <a:endParaRPr lang="ru-RU"/>
        </a:p>
      </dgm:t>
    </dgm:pt>
    <dgm:pt modelId="{8D85A4DC-D538-4427-A5DE-FB54DEFAE158}">
      <dgm:prSet phldrT="[Текст]"/>
      <dgm:spPr/>
      <dgm:t>
        <a:bodyPr/>
        <a:lstStyle/>
        <a:p>
          <a:r>
            <a:rPr lang="ru-RU" dirty="0"/>
            <a:t>Анализ данных</a:t>
          </a:r>
        </a:p>
      </dgm:t>
    </dgm:pt>
    <dgm:pt modelId="{B8F77BCC-A5C5-4B91-95CC-42B5A175949B}" type="parTrans" cxnId="{32BBE8A1-F26B-4496-8129-3B30811DFCA5}">
      <dgm:prSet/>
      <dgm:spPr/>
      <dgm:t>
        <a:bodyPr/>
        <a:lstStyle/>
        <a:p>
          <a:endParaRPr lang="ru-RU"/>
        </a:p>
      </dgm:t>
    </dgm:pt>
    <dgm:pt modelId="{984A3FF8-6C35-45CC-BE55-8DCB70DD6E1B}" type="sibTrans" cxnId="{32BBE8A1-F26B-4496-8129-3B30811DFCA5}">
      <dgm:prSet/>
      <dgm:spPr/>
      <dgm:t>
        <a:bodyPr/>
        <a:lstStyle/>
        <a:p>
          <a:endParaRPr lang="ru-RU"/>
        </a:p>
      </dgm:t>
    </dgm:pt>
    <dgm:pt modelId="{C088BCEE-FEC4-4F06-B997-DCDB20389599}">
      <dgm:prSet phldrT="[Текст]"/>
      <dgm:spPr/>
      <dgm:t>
        <a:bodyPr/>
        <a:lstStyle/>
        <a:p>
          <a:r>
            <a:rPr lang="ru-RU" dirty="0"/>
            <a:t>Универсальный набор методов для изучения (в области человеческих отношений)</a:t>
          </a:r>
        </a:p>
      </dgm:t>
    </dgm:pt>
    <dgm:pt modelId="{CC181BFD-C2CD-44AA-BF68-0D3327D9D0D0}" type="parTrans" cxnId="{2D376D1F-313C-45F2-8B6E-3EBD23CA36D8}">
      <dgm:prSet/>
      <dgm:spPr/>
      <dgm:t>
        <a:bodyPr/>
        <a:lstStyle/>
        <a:p>
          <a:endParaRPr lang="ru-RU"/>
        </a:p>
      </dgm:t>
    </dgm:pt>
    <dgm:pt modelId="{51CA2472-0127-4064-9F7E-338841293A1C}" type="sibTrans" cxnId="{2D376D1F-313C-45F2-8B6E-3EBD23CA36D8}">
      <dgm:prSet/>
      <dgm:spPr/>
      <dgm:t>
        <a:bodyPr/>
        <a:lstStyle/>
        <a:p>
          <a:endParaRPr lang="ru-RU"/>
        </a:p>
      </dgm:t>
    </dgm:pt>
    <dgm:pt modelId="{35EE0CB0-009C-4FE9-9E51-0E26F48D0274}">
      <dgm:prSet phldrT="[Текст]"/>
      <dgm:spPr/>
      <dgm:t>
        <a:bodyPr/>
        <a:lstStyle/>
        <a:p>
          <a:r>
            <a:rPr lang="ru-RU" dirty="0"/>
            <a:t>Наборы методов для анализа данных </a:t>
          </a:r>
        </a:p>
      </dgm:t>
    </dgm:pt>
    <dgm:pt modelId="{382FDE42-E6BA-4E09-8E6C-28B4531CA46F}" type="parTrans" cxnId="{30A15DC4-0C74-42FC-B066-1B7D6D8D5474}">
      <dgm:prSet/>
      <dgm:spPr/>
      <dgm:t>
        <a:bodyPr/>
        <a:lstStyle/>
        <a:p>
          <a:endParaRPr lang="ru-RU"/>
        </a:p>
      </dgm:t>
    </dgm:pt>
    <dgm:pt modelId="{F850D502-6422-4303-BD3C-7DA4564BEBFC}" type="sibTrans" cxnId="{30A15DC4-0C74-42FC-B066-1B7D6D8D5474}">
      <dgm:prSet/>
      <dgm:spPr/>
      <dgm:t>
        <a:bodyPr/>
        <a:lstStyle/>
        <a:p>
          <a:endParaRPr lang="ru-RU"/>
        </a:p>
      </dgm:t>
    </dgm:pt>
    <dgm:pt modelId="{D2FD76C3-F4E6-43FA-93F3-FD1C3AB8875E}">
      <dgm:prSet phldrT="[Текст]"/>
      <dgm:spPr/>
      <dgm:t>
        <a:bodyPr/>
        <a:lstStyle/>
        <a:p>
          <a:r>
            <a:rPr lang="ru-RU" dirty="0"/>
            <a:t>Методы маркетингового исследования</a:t>
          </a:r>
        </a:p>
      </dgm:t>
    </dgm:pt>
    <dgm:pt modelId="{228FFBFF-4B4C-40ED-9146-B3347EAC20CD}" type="parTrans" cxnId="{AD519793-31BA-46AD-A6E0-AFB6951E4D06}">
      <dgm:prSet/>
      <dgm:spPr/>
      <dgm:t>
        <a:bodyPr/>
        <a:lstStyle/>
        <a:p>
          <a:endParaRPr lang="ru-RU"/>
        </a:p>
      </dgm:t>
    </dgm:pt>
    <dgm:pt modelId="{2B67824A-993A-4524-9E26-5FF38F690F6F}" type="sibTrans" cxnId="{AD519793-31BA-46AD-A6E0-AFB6951E4D06}">
      <dgm:prSet/>
      <dgm:spPr/>
      <dgm:t>
        <a:bodyPr/>
        <a:lstStyle/>
        <a:p>
          <a:endParaRPr lang="ru-RU"/>
        </a:p>
      </dgm:t>
    </dgm:pt>
    <dgm:pt modelId="{FF0E1728-3872-4732-992C-F326104DCA8D}" type="pres">
      <dgm:prSet presAssocID="{D5D2BD8D-7239-4AC9-B1D0-26736A4D307C}" presName="Name0" presStyleCnt="0">
        <dgm:presLayoutVars>
          <dgm:dir/>
          <dgm:resizeHandles val="exact"/>
        </dgm:presLayoutVars>
      </dgm:prSet>
      <dgm:spPr/>
    </dgm:pt>
    <dgm:pt modelId="{38EAF5E0-B4AD-4436-9C57-EE0E5BE6499A}" type="pres">
      <dgm:prSet presAssocID="{291C1071-198F-427D-B181-736D7B63E543}" presName="composite" presStyleCnt="0"/>
      <dgm:spPr/>
    </dgm:pt>
    <dgm:pt modelId="{45BF816C-98AA-4121-9007-5816309547BD}" type="pres">
      <dgm:prSet presAssocID="{291C1071-198F-427D-B181-736D7B63E543}" presName="imagSh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F57AAEC1-AB70-45A3-8063-358D05605DEB}" type="pres">
      <dgm:prSet presAssocID="{291C1071-198F-427D-B181-736D7B63E543}" presName="txNode" presStyleLbl="node1" presStyleIdx="0" presStyleCnt="3">
        <dgm:presLayoutVars>
          <dgm:bulletEnabled val="1"/>
        </dgm:presLayoutVars>
      </dgm:prSet>
      <dgm:spPr/>
    </dgm:pt>
    <dgm:pt modelId="{F23924CC-FFDC-4A5D-8952-3C59CDBB90FF}" type="pres">
      <dgm:prSet presAssocID="{62C0B8BE-769A-4571-95CE-BCCB5350743E}" presName="sibTrans" presStyleLbl="sibTrans2D1" presStyleIdx="0" presStyleCnt="2"/>
      <dgm:spPr/>
    </dgm:pt>
    <dgm:pt modelId="{0E8DC972-1AE4-40B0-A15B-A7A2EC281E62}" type="pres">
      <dgm:prSet presAssocID="{62C0B8BE-769A-4571-95CE-BCCB5350743E}" presName="connTx" presStyleLbl="sibTrans2D1" presStyleIdx="0" presStyleCnt="2"/>
      <dgm:spPr/>
    </dgm:pt>
    <dgm:pt modelId="{A5A3EC22-32B8-414F-9CE6-252169F040CB}" type="pres">
      <dgm:prSet presAssocID="{D6C7F0A1-DCD4-4AFB-A9AD-4AE6575F639A}" presName="composite" presStyleCnt="0"/>
      <dgm:spPr/>
    </dgm:pt>
    <dgm:pt modelId="{6E152F37-FC85-4061-BDEF-C9D3F013DFEF}" type="pres">
      <dgm:prSet presAssocID="{D6C7F0A1-DCD4-4AFB-A9AD-4AE6575F639A}" presName="imagSh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41F9FB97-475B-46FA-8610-D45C55A41911}" type="pres">
      <dgm:prSet presAssocID="{D6C7F0A1-DCD4-4AFB-A9AD-4AE6575F639A}" presName="txNode" presStyleLbl="node1" presStyleIdx="1" presStyleCnt="3">
        <dgm:presLayoutVars>
          <dgm:bulletEnabled val="1"/>
        </dgm:presLayoutVars>
      </dgm:prSet>
      <dgm:spPr/>
    </dgm:pt>
    <dgm:pt modelId="{D8DB1700-0405-4351-B2C3-3D2D6148EA1F}" type="pres">
      <dgm:prSet presAssocID="{1E5FF102-0BC2-443C-807B-C887D87709C2}" presName="sibTrans" presStyleLbl="sibTrans2D1" presStyleIdx="1" presStyleCnt="2"/>
      <dgm:spPr/>
    </dgm:pt>
    <dgm:pt modelId="{3C60CF2E-03C8-4D4C-B379-5B0692F675E3}" type="pres">
      <dgm:prSet presAssocID="{1E5FF102-0BC2-443C-807B-C887D87709C2}" presName="connTx" presStyleLbl="sibTrans2D1" presStyleIdx="1" presStyleCnt="2"/>
      <dgm:spPr/>
    </dgm:pt>
    <dgm:pt modelId="{138EBFBA-24EC-48D2-92B6-16C84CF67510}" type="pres">
      <dgm:prSet presAssocID="{8D85A4DC-D538-4427-A5DE-FB54DEFAE158}" presName="composite" presStyleCnt="0"/>
      <dgm:spPr/>
    </dgm:pt>
    <dgm:pt modelId="{E9DC72AE-D4BE-435F-BC6E-DE48B26DB8DE}" type="pres">
      <dgm:prSet presAssocID="{8D85A4DC-D538-4427-A5DE-FB54DEFAE158}" presName="imagSh" presStyleLbl="bgImgPlace1" presStyleIdx="2" presStyleCnt="3" custLinFactNeighborX="-1081" custLinFactNeighborY="-109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35EE5E01-6CFF-4958-9CE5-0DC1EF901070}" type="pres">
      <dgm:prSet presAssocID="{8D85A4DC-D538-4427-A5DE-FB54DEFAE158}" presName="txNode" presStyleLbl="node1" presStyleIdx="2" presStyleCnt="3">
        <dgm:presLayoutVars>
          <dgm:bulletEnabled val="1"/>
        </dgm:presLayoutVars>
      </dgm:prSet>
      <dgm:spPr/>
    </dgm:pt>
  </dgm:ptLst>
  <dgm:cxnLst>
    <dgm:cxn modelId="{67127304-6F10-4ACF-B189-11C47A61719B}" type="presOf" srcId="{62C0B8BE-769A-4571-95CE-BCCB5350743E}" destId="{F23924CC-FFDC-4A5D-8952-3C59CDBB90FF}" srcOrd="0" destOrd="0" presId="urn:microsoft.com/office/officeart/2005/8/layout/hProcess10"/>
    <dgm:cxn modelId="{2D376D1F-313C-45F2-8B6E-3EBD23CA36D8}" srcId="{8D85A4DC-D538-4427-A5DE-FB54DEFAE158}" destId="{C088BCEE-FEC4-4F06-B997-DCDB20389599}" srcOrd="0" destOrd="0" parTransId="{CC181BFD-C2CD-44AA-BF68-0D3327D9D0D0}" sibTransId="{51CA2472-0127-4064-9F7E-338841293A1C}"/>
    <dgm:cxn modelId="{79570765-8F42-4AD5-B909-13B41DF53F39}" type="presOf" srcId="{5D755453-C35B-45F1-8DAB-F1D0357E007E}" destId="{41F9FB97-475B-46FA-8610-D45C55A41911}" srcOrd="0" destOrd="1" presId="urn:microsoft.com/office/officeart/2005/8/layout/hProcess10"/>
    <dgm:cxn modelId="{AAC76C67-BCB4-4487-98DF-C0BE6D17C4A6}" type="presOf" srcId="{CD4EFA25-F3F3-4AF4-8B22-78F606A49607}" destId="{41F9FB97-475B-46FA-8610-D45C55A41911}" srcOrd="0" destOrd="2" presId="urn:microsoft.com/office/officeart/2005/8/layout/hProcess10"/>
    <dgm:cxn modelId="{5E958853-7FD9-42FF-9548-891A274BD216}" type="presOf" srcId="{62C0B8BE-769A-4571-95CE-BCCB5350743E}" destId="{0E8DC972-1AE4-40B0-A15B-A7A2EC281E62}" srcOrd="1" destOrd="0" presId="urn:microsoft.com/office/officeart/2005/8/layout/hProcess10"/>
    <dgm:cxn modelId="{E589E679-CD55-488D-ACE6-2EBBE62069CD}" srcId="{291C1071-198F-427D-B181-736D7B63E543}" destId="{A3C23E75-C9C7-4D06-B3E6-096B2FDE9F44}" srcOrd="1" destOrd="0" parTransId="{D654A8DD-0CF9-43A3-A325-AD7DB4BDE7FB}" sibTransId="{B3F01DE9-FE47-4ABD-B3BE-3109196DAFFD}"/>
    <dgm:cxn modelId="{3A2C907B-DCE1-4024-89C6-27DF8CB069E2}" type="presOf" srcId="{35EE0CB0-009C-4FE9-9E51-0E26F48D0274}" destId="{35EE5E01-6CFF-4958-9CE5-0DC1EF901070}" srcOrd="0" destOrd="2" presId="urn:microsoft.com/office/officeart/2005/8/layout/hProcess10"/>
    <dgm:cxn modelId="{D7929380-5697-41C5-B679-B76A4F64091E}" srcId="{D5D2BD8D-7239-4AC9-B1D0-26736A4D307C}" destId="{D6C7F0A1-DCD4-4AFB-A9AD-4AE6575F639A}" srcOrd="1" destOrd="0" parTransId="{0CE4513F-5AAD-4669-B73A-D0C1E5DFF314}" sibTransId="{1E5FF102-0BC2-443C-807B-C887D87709C2}"/>
    <dgm:cxn modelId="{D82CA983-0490-4F9E-85F7-05D045D04022}" srcId="{D6C7F0A1-DCD4-4AFB-A9AD-4AE6575F639A}" destId="{CD4EFA25-F3F3-4AF4-8B22-78F606A49607}" srcOrd="1" destOrd="0" parTransId="{B06E16D3-982D-423A-B0A3-DA226135CA33}" sibTransId="{F8B95F13-AAD5-47F1-A4D2-743C0C5D9F80}"/>
    <dgm:cxn modelId="{F9398688-68B8-404E-9698-43E2664EC75F}" type="presOf" srcId="{291C1071-198F-427D-B181-736D7B63E543}" destId="{F57AAEC1-AB70-45A3-8063-358D05605DEB}" srcOrd="0" destOrd="0" presId="urn:microsoft.com/office/officeart/2005/8/layout/hProcess10"/>
    <dgm:cxn modelId="{632E1D91-F9C7-4BD4-8EFD-0DE44E207ADA}" type="presOf" srcId="{D2FD76C3-F4E6-43FA-93F3-FD1C3AB8875E}" destId="{35EE5E01-6CFF-4958-9CE5-0DC1EF901070}" srcOrd="0" destOrd="3" presId="urn:microsoft.com/office/officeart/2005/8/layout/hProcess10"/>
    <dgm:cxn modelId="{AD519793-31BA-46AD-A6E0-AFB6951E4D06}" srcId="{8D85A4DC-D538-4427-A5DE-FB54DEFAE158}" destId="{D2FD76C3-F4E6-43FA-93F3-FD1C3AB8875E}" srcOrd="2" destOrd="0" parTransId="{228FFBFF-4B4C-40ED-9146-B3347EAC20CD}" sibTransId="{2B67824A-993A-4524-9E26-5FF38F690F6F}"/>
    <dgm:cxn modelId="{32BBE8A1-F26B-4496-8129-3B30811DFCA5}" srcId="{D5D2BD8D-7239-4AC9-B1D0-26736A4D307C}" destId="{8D85A4DC-D538-4427-A5DE-FB54DEFAE158}" srcOrd="2" destOrd="0" parTransId="{B8F77BCC-A5C5-4B91-95CC-42B5A175949B}" sibTransId="{984A3FF8-6C35-45CC-BE55-8DCB70DD6E1B}"/>
    <dgm:cxn modelId="{7985C0AA-5FA7-483F-AAFC-A727AF4A5453}" srcId="{D6C7F0A1-DCD4-4AFB-A9AD-4AE6575F639A}" destId="{5D755453-C35B-45F1-8DAB-F1D0357E007E}" srcOrd="0" destOrd="0" parTransId="{E0ACCCAD-BED6-45C3-8183-3591EC138BC0}" sibTransId="{54AA0523-978F-4717-8249-8813D23C840B}"/>
    <dgm:cxn modelId="{9975F8AC-771C-42FA-8B4E-8A0A2EAFADB8}" srcId="{291C1071-198F-427D-B181-736D7B63E543}" destId="{7B269551-39D1-4EA2-B6EB-9DDD8126A32E}" srcOrd="0" destOrd="0" parTransId="{F4F9E151-F51A-4348-86CE-F681FBA3E1FA}" sibTransId="{14CA740F-F184-4C37-A709-3E584FB84613}"/>
    <dgm:cxn modelId="{30A15DC4-0C74-42FC-B066-1B7D6D8D5474}" srcId="{8D85A4DC-D538-4427-A5DE-FB54DEFAE158}" destId="{35EE0CB0-009C-4FE9-9E51-0E26F48D0274}" srcOrd="1" destOrd="0" parTransId="{382FDE42-E6BA-4E09-8E6C-28B4531CA46F}" sibTransId="{F850D502-6422-4303-BD3C-7DA4564BEBFC}"/>
    <dgm:cxn modelId="{D7A38AC6-A714-46AB-AC6F-5D4A32023E77}" type="presOf" srcId="{1E5FF102-0BC2-443C-807B-C887D87709C2}" destId="{D8DB1700-0405-4351-B2C3-3D2D6148EA1F}" srcOrd="0" destOrd="0" presId="urn:microsoft.com/office/officeart/2005/8/layout/hProcess10"/>
    <dgm:cxn modelId="{7EE9E3C9-17CF-451F-9383-37DE4D92E9B1}" type="presOf" srcId="{8D85A4DC-D538-4427-A5DE-FB54DEFAE158}" destId="{35EE5E01-6CFF-4958-9CE5-0DC1EF901070}" srcOrd="0" destOrd="0" presId="urn:microsoft.com/office/officeart/2005/8/layout/hProcess10"/>
    <dgm:cxn modelId="{38A423CE-1358-42BA-BE10-138259A4273D}" type="presOf" srcId="{7B269551-39D1-4EA2-B6EB-9DDD8126A32E}" destId="{F57AAEC1-AB70-45A3-8063-358D05605DEB}" srcOrd="0" destOrd="1" presId="urn:microsoft.com/office/officeart/2005/8/layout/hProcess10"/>
    <dgm:cxn modelId="{B8C4E7D8-E902-4359-AB3E-45913EF4396B}" type="presOf" srcId="{D5D2BD8D-7239-4AC9-B1D0-26736A4D307C}" destId="{FF0E1728-3872-4732-992C-F326104DCA8D}" srcOrd="0" destOrd="0" presId="urn:microsoft.com/office/officeart/2005/8/layout/hProcess10"/>
    <dgm:cxn modelId="{AB2920DD-8AB0-4F01-AC9C-F0F2A2CA90BB}" srcId="{D5D2BD8D-7239-4AC9-B1D0-26736A4D307C}" destId="{291C1071-198F-427D-B181-736D7B63E543}" srcOrd="0" destOrd="0" parTransId="{C23E968F-1351-4283-A832-D9C1CA1D0033}" sibTransId="{62C0B8BE-769A-4571-95CE-BCCB5350743E}"/>
    <dgm:cxn modelId="{56B5B3DF-F6D9-4D1D-A8A4-C3E089AC5AD7}" type="presOf" srcId="{1E5FF102-0BC2-443C-807B-C887D87709C2}" destId="{3C60CF2E-03C8-4D4C-B379-5B0692F675E3}" srcOrd="1" destOrd="0" presId="urn:microsoft.com/office/officeart/2005/8/layout/hProcess10"/>
    <dgm:cxn modelId="{12C2DFE0-8F67-4C89-9E1B-2AEAD552F0E6}" type="presOf" srcId="{D6C7F0A1-DCD4-4AFB-A9AD-4AE6575F639A}" destId="{41F9FB97-475B-46FA-8610-D45C55A41911}" srcOrd="0" destOrd="0" presId="urn:microsoft.com/office/officeart/2005/8/layout/hProcess10"/>
    <dgm:cxn modelId="{51D8B0E4-1E3E-4D5F-B5E3-FA3AB4234881}" type="presOf" srcId="{A3C23E75-C9C7-4D06-B3E6-096B2FDE9F44}" destId="{F57AAEC1-AB70-45A3-8063-358D05605DEB}" srcOrd="0" destOrd="2" presId="urn:microsoft.com/office/officeart/2005/8/layout/hProcess10"/>
    <dgm:cxn modelId="{AF3C9EFA-C8C8-49D0-971D-936DFB49F708}" type="presOf" srcId="{C088BCEE-FEC4-4F06-B997-DCDB20389599}" destId="{35EE5E01-6CFF-4958-9CE5-0DC1EF901070}" srcOrd="0" destOrd="1" presId="urn:microsoft.com/office/officeart/2005/8/layout/hProcess10"/>
    <dgm:cxn modelId="{92A664AD-2C85-4AB1-933C-365894D4F3D0}" type="presParOf" srcId="{FF0E1728-3872-4732-992C-F326104DCA8D}" destId="{38EAF5E0-B4AD-4436-9C57-EE0E5BE6499A}" srcOrd="0" destOrd="0" presId="urn:microsoft.com/office/officeart/2005/8/layout/hProcess10"/>
    <dgm:cxn modelId="{B0FCB1F6-2530-48E7-B1C4-DF6AAB8885BD}" type="presParOf" srcId="{38EAF5E0-B4AD-4436-9C57-EE0E5BE6499A}" destId="{45BF816C-98AA-4121-9007-5816309547BD}" srcOrd="0" destOrd="0" presId="urn:microsoft.com/office/officeart/2005/8/layout/hProcess10"/>
    <dgm:cxn modelId="{629A9DEE-7958-486B-B036-3AD68C1CDA95}" type="presParOf" srcId="{38EAF5E0-B4AD-4436-9C57-EE0E5BE6499A}" destId="{F57AAEC1-AB70-45A3-8063-358D05605DEB}" srcOrd="1" destOrd="0" presId="urn:microsoft.com/office/officeart/2005/8/layout/hProcess10"/>
    <dgm:cxn modelId="{50747904-B2F4-422B-81F9-171AC7C503C0}" type="presParOf" srcId="{FF0E1728-3872-4732-992C-F326104DCA8D}" destId="{F23924CC-FFDC-4A5D-8952-3C59CDBB90FF}" srcOrd="1" destOrd="0" presId="urn:microsoft.com/office/officeart/2005/8/layout/hProcess10"/>
    <dgm:cxn modelId="{092211B7-0E3D-4749-842F-6C409C4153D1}" type="presParOf" srcId="{F23924CC-FFDC-4A5D-8952-3C59CDBB90FF}" destId="{0E8DC972-1AE4-40B0-A15B-A7A2EC281E62}" srcOrd="0" destOrd="0" presId="urn:microsoft.com/office/officeart/2005/8/layout/hProcess10"/>
    <dgm:cxn modelId="{6B309937-1EFB-4360-AF90-6808281C1C02}" type="presParOf" srcId="{FF0E1728-3872-4732-992C-F326104DCA8D}" destId="{A5A3EC22-32B8-414F-9CE6-252169F040CB}" srcOrd="2" destOrd="0" presId="urn:microsoft.com/office/officeart/2005/8/layout/hProcess10"/>
    <dgm:cxn modelId="{D4DA3E98-C275-42FD-B699-E61B99E5AF61}" type="presParOf" srcId="{A5A3EC22-32B8-414F-9CE6-252169F040CB}" destId="{6E152F37-FC85-4061-BDEF-C9D3F013DFEF}" srcOrd="0" destOrd="0" presId="urn:microsoft.com/office/officeart/2005/8/layout/hProcess10"/>
    <dgm:cxn modelId="{BCCE7F79-40EA-42BE-9F53-88D057BDA8C5}" type="presParOf" srcId="{A5A3EC22-32B8-414F-9CE6-252169F040CB}" destId="{41F9FB97-475B-46FA-8610-D45C55A41911}" srcOrd="1" destOrd="0" presId="urn:microsoft.com/office/officeart/2005/8/layout/hProcess10"/>
    <dgm:cxn modelId="{60CAFEB8-F160-40A1-9F81-F11A7251A52B}" type="presParOf" srcId="{FF0E1728-3872-4732-992C-F326104DCA8D}" destId="{D8DB1700-0405-4351-B2C3-3D2D6148EA1F}" srcOrd="3" destOrd="0" presId="urn:microsoft.com/office/officeart/2005/8/layout/hProcess10"/>
    <dgm:cxn modelId="{C7933E00-B46C-4A94-832B-37CD64874B01}" type="presParOf" srcId="{D8DB1700-0405-4351-B2C3-3D2D6148EA1F}" destId="{3C60CF2E-03C8-4D4C-B379-5B0692F675E3}" srcOrd="0" destOrd="0" presId="urn:microsoft.com/office/officeart/2005/8/layout/hProcess10"/>
    <dgm:cxn modelId="{27BB7DBD-0E4A-4223-BD75-7F0B0A61DFB1}" type="presParOf" srcId="{FF0E1728-3872-4732-992C-F326104DCA8D}" destId="{138EBFBA-24EC-48D2-92B6-16C84CF67510}" srcOrd="4" destOrd="0" presId="urn:microsoft.com/office/officeart/2005/8/layout/hProcess10"/>
    <dgm:cxn modelId="{88E3EB9D-BCB6-442C-BB56-18526B58227B}" type="presParOf" srcId="{138EBFBA-24EC-48D2-92B6-16C84CF67510}" destId="{E9DC72AE-D4BE-435F-BC6E-DE48B26DB8DE}" srcOrd="0" destOrd="0" presId="urn:microsoft.com/office/officeart/2005/8/layout/hProcess10"/>
    <dgm:cxn modelId="{9C6E84A6-61DD-4350-9084-14FB75D949C6}" type="presParOf" srcId="{138EBFBA-24EC-48D2-92B6-16C84CF67510}" destId="{35EE5E01-6CFF-4958-9CE5-0DC1EF901070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F816C-98AA-4121-9007-5816309547BD}">
      <dsp:nvSpPr>
        <dsp:cNvPr id="0" name=""/>
        <dsp:cNvSpPr/>
      </dsp:nvSpPr>
      <dsp:spPr>
        <a:xfrm>
          <a:off x="5230" y="204486"/>
          <a:ext cx="2463977" cy="24639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AAEC1-AB70-45A3-8063-358D05605DEB}">
      <dsp:nvSpPr>
        <dsp:cNvPr id="0" name=""/>
        <dsp:cNvSpPr/>
      </dsp:nvSpPr>
      <dsp:spPr>
        <a:xfrm>
          <a:off x="406342" y="1682873"/>
          <a:ext cx="2463977" cy="2463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Социальная теория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Готовый набор знаний о развитии социальных отношений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Знание многообразия культур, способов взаимодействия между людьми </a:t>
          </a:r>
        </a:p>
      </dsp:txBody>
      <dsp:txXfrm>
        <a:off x="478509" y="1755040"/>
        <a:ext cx="2319643" cy="2319643"/>
      </dsp:txXfrm>
    </dsp:sp>
    <dsp:sp modelId="{F23924CC-FFDC-4A5D-8952-3C59CDBB90FF}">
      <dsp:nvSpPr>
        <dsp:cNvPr id="0" name=""/>
        <dsp:cNvSpPr/>
      </dsp:nvSpPr>
      <dsp:spPr>
        <a:xfrm>
          <a:off x="2943824" y="1140446"/>
          <a:ext cx="474616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2943824" y="1258858"/>
        <a:ext cx="332231" cy="355235"/>
      </dsp:txXfrm>
    </dsp:sp>
    <dsp:sp modelId="{6E152F37-FC85-4061-BDEF-C9D3F013DFEF}">
      <dsp:nvSpPr>
        <dsp:cNvPr id="0" name=""/>
        <dsp:cNvSpPr/>
      </dsp:nvSpPr>
      <dsp:spPr>
        <a:xfrm>
          <a:off x="3825254" y="204486"/>
          <a:ext cx="2463977" cy="24639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9FB97-475B-46FA-8610-D45C55A41911}">
      <dsp:nvSpPr>
        <dsp:cNvPr id="0" name=""/>
        <dsp:cNvSpPr/>
      </dsp:nvSpPr>
      <dsp:spPr>
        <a:xfrm>
          <a:off x="4226367" y="1682873"/>
          <a:ext cx="2463977" cy="2463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Отраслевые социологии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Как устроено взаимодействие в конкретных областях?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Какие аспекты современного взаимодействия существуют? </a:t>
          </a:r>
        </a:p>
      </dsp:txBody>
      <dsp:txXfrm>
        <a:off x="4298534" y="1755040"/>
        <a:ext cx="2319643" cy="2319643"/>
      </dsp:txXfrm>
    </dsp:sp>
    <dsp:sp modelId="{D8DB1700-0405-4351-B2C3-3D2D6148EA1F}">
      <dsp:nvSpPr>
        <dsp:cNvPr id="0" name=""/>
        <dsp:cNvSpPr/>
      </dsp:nvSpPr>
      <dsp:spPr>
        <a:xfrm rot="21575594">
          <a:off x="6754520" y="1126744"/>
          <a:ext cx="465305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6754522" y="1245652"/>
        <a:ext cx="325714" cy="355235"/>
      </dsp:txXfrm>
    </dsp:sp>
    <dsp:sp modelId="{E9DC72AE-D4BE-435F-BC6E-DE48B26DB8DE}">
      <dsp:nvSpPr>
        <dsp:cNvPr id="0" name=""/>
        <dsp:cNvSpPr/>
      </dsp:nvSpPr>
      <dsp:spPr>
        <a:xfrm>
          <a:off x="7618644" y="177555"/>
          <a:ext cx="2463977" cy="24639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E5E01-6CFF-4958-9CE5-0DC1EF901070}">
      <dsp:nvSpPr>
        <dsp:cNvPr id="0" name=""/>
        <dsp:cNvSpPr/>
      </dsp:nvSpPr>
      <dsp:spPr>
        <a:xfrm>
          <a:off x="8046392" y="1682873"/>
          <a:ext cx="2463977" cy="2463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Анализ данных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Универсальный набор методов для изучения (в области человеческих отношений)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Наборы методов для анализа данных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Методы маркетингового исследования</a:t>
          </a:r>
        </a:p>
      </dsp:txBody>
      <dsp:txXfrm>
        <a:off x="8118559" y="1755040"/>
        <a:ext cx="2319643" cy="2319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B7E83-0034-4047-9B2B-A80DF6A2B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E5CBD4-625F-464B-93E0-DCCDFC415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0CC979-D7F1-46AB-9486-CAAD4AC68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B8D1AF-8B96-45CB-AE33-0D9949111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F3052C-C972-400D-8597-41575073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7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64401-D54E-42AD-899A-20A8590F1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A3FF3A-7B6F-47FE-9C46-8A952C639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39D4C4-8F13-4BCD-AE21-298E50A5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AE2A9-608C-43FB-8D81-0C0556E0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3642E6-37E0-440E-BD4A-83BED4FF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4691AFC-49C1-49FD-B3C0-666E68C6F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CE650B-9E40-4FA1-9C11-11511D1E3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2785F3-799E-440D-AAEE-7961CC9E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6C27C9-2C87-49B9-B63B-225C7CB9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E756FA-7577-4E13-817B-707A3564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3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C02507-6797-4F2E-9AC6-16C18F858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5F9EF-45B0-4386-8515-0FB609A9C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2FDEB-832C-4774-BAA3-B45F1D72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A0C943-2CE2-4FD2-B75D-DCF3BFA3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76577-3D49-4CE9-BB43-747D4346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2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5873D-BA4C-4CC0-9149-115148E3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0B027C-6342-4BD2-9707-9607769C4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029691-C216-488A-8C54-D3349DE6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327B-D6A8-4A24-9762-EFDB957C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EFE237-087A-4558-8C88-723183A3A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3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717D0-3C14-4B08-8504-5793CF3F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43B5C1-8504-408B-8FC1-EFE102C3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396FFE-574D-42F6-B71E-3AB45DF30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607630-4029-41EA-B5E6-04FDA15C3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46E76A-8B2D-4D21-AD0B-4C7E30F6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650044-28B6-4FD5-9581-A622B098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E9B24-66BD-4C42-B8BD-8EDEFEBA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0CF7FB-84AF-48B9-B2E6-3B86B2AE2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BD29BF-F8D6-499A-8EB9-07FABC6F0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155D33-2595-4850-B6EE-811B20BC5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B4ABA8-DCD8-45C4-983C-B7BE271D9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A3C538-F26B-4249-8A69-7C54B09D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EEA7F8-855C-437E-A47F-BD8DC58F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BE665D-7EB3-4ED8-AD11-B15D7384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4EE4E-3051-46EB-AC5A-57D856F0D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7552D7C-FFC5-485C-88C4-2C541456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BA9142-0354-41C5-956B-865BC360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35DC24-8577-4A3A-B35D-45BE92DB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1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256715-1DFC-4206-A183-C6D2D259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1077F4-F9E2-4794-B616-5F3570AA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D447B6-E0D2-4F12-B453-59DE9219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5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98447-6741-4437-A10B-C44370C8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F0D0C-3987-4515-BDF9-FF128DBA5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D7BBE8-BA7C-4B43-8C4D-1FC0E1E1F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4CD530-79CE-4A67-916B-F87077B8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7B02F7-80DF-4425-AAB4-FA6EEF40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6A7D7B-7533-4F4B-9B16-38545131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F10C1-21BC-4CB4-80E2-7C45AE68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FAC6ED-2BB5-4977-94BD-120BA750C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7D6876-C82B-44AC-A38F-C8C7C472C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BB18E1-774B-4305-A721-0930AF7B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41CED4-A69A-4F00-AB98-10E474BD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0512EA-954F-4DE7-BBB4-D321596E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0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117B5-FDB4-4D15-9E4C-02B439C3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8B5A56-08D4-4D83-B55B-613C170BA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4E490-132B-4EA0-B91B-2F65BB734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797B-A2D5-43F4-AF40-F88ABB7A9AD3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ACE34D-EBE5-424F-AB5C-91D09958A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E03073-1D55-467A-A1E2-2431289BC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E685-A298-4EB8-AF38-3F7E8EFE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1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orangedatamining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tudio.com/" TargetMode="External"/><Relationship Id="rId2" Type="http://schemas.openxmlformats.org/officeDocument/2006/relationships/hyperlink" Target="https://www.knime.com/knime-analytics-platfor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vk.com/away.php?to=https%3A%2F%2Fwww.rstudio.com%2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png"/><Relationship Id="rId9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%3A%2F%2Furalinso.ru&amp;post=-253740_3046&amp;cc_key=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sr-izh.com/" TargetMode="External"/><Relationship Id="rId3" Type="http://schemas.openxmlformats.org/officeDocument/2006/relationships/hyperlink" Target="https://youtu.be/nkP3o5XQAOo" TargetMode="External"/><Relationship Id="rId7" Type="http://schemas.openxmlformats.org/officeDocument/2006/relationships/hyperlink" Target="https://vk.com/fsf_udsu" TargetMode="External"/><Relationship Id="rId2" Type="http://schemas.openxmlformats.org/officeDocument/2006/relationships/hyperlink" Target="https://udsu.ru/admissions/20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.udsu.ru/04-education#table-6-rowlevel-2" TargetMode="External"/><Relationship Id="rId5" Type="http://schemas.openxmlformats.org/officeDocument/2006/relationships/hyperlink" Target="https://f-iis.udsu.ru/structure/kafedra-sotsiologii" TargetMode="External"/><Relationship Id="rId4" Type="http://schemas.openxmlformats.org/officeDocument/2006/relationships/hyperlink" Target="https://f-iis.udsu.ru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-iis.udsu.ru/spetsialnosti-i-napravleniya-podgotovki/magistratura-39-03-01-sotsiologiya-upravleniya" TargetMode="External"/><Relationship Id="rId2" Type="http://schemas.openxmlformats.org/officeDocument/2006/relationships/hyperlink" Target="https://f-iis.udsu.ru/spetsialnosti-i-napravleniya-podgotovki/bakalavriat-39-03-01-sotsiologiy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ns07@mail.ru" TargetMode="External"/><Relationship Id="rId4" Type="http://schemas.openxmlformats.org/officeDocument/2006/relationships/hyperlink" Target="mailto:zarcem@yandex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8DCBE-BFC9-4043-8C6A-A6F74F20F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0087"/>
            <a:ext cx="9144000" cy="2979876"/>
          </a:xfrm>
        </p:spPr>
        <p:txBody>
          <a:bodyPr/>
          <a:lstStyle/>
          <a:p>
            <a:r>
              <a:rPr lang="ru-RU" dirty="0"/>
              <a:t>Социологическое образование в </a:t>
            </a:r>
            <a:r>
              <a:rPr lang="ru-RU" dirty="0" err="1"/>
              <a:t>УдГУ</a:t>
            </a:r>
            <a:br>
              <a:rPr lang="ru-RU" dirty="0"/>
            </a:br>
            <a:r>
              <a:rPr lang="ru-RU" sz="2800" dirty="0"/>
              <a:t>Институт Истории и социологии</a:t>
            </a:r>
            <a:r>
              <a:rPr lang="ru-RU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843589-E74B-4252-9594-07A3E0642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0721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sz="4000" b="1" dirty="0">
                <a:solidFill>
                  <a:srgbClr val="00B050"/>
                </a:solidFill>
              </a:rPr>
              <a:t>МАГИСТРАТУРА</a:t>
            </a:r>
          </a:p>
          <a:p>
            <a:r>
              <a:rPr lang="ru-RU" sz="4000" b="1" dirty="0">
                <a:solidFill>
                  <a:srgbClr val="00B050"/>
                </a:solidFill>
              </a:rPr>
              <a:t>СОЦИОЛОГИЯ УПРАВЛЕНИЯ - 39.04.01</a:t>
            </a:r>
          </a:p>
          <a:p>
            <a:r>
              <a:rPr lang="ru-RU" sz="1800" b="1" dirty="0">
                <a:solidFill>
                  <a:srgbClr val="00B050"/>
                </a:solidFill>
              </a:rPr>
              <a:t>Руководитель программы – </a:t>
            </a:r>
            <a:r>
              <a:rPr lang="ru-RU" sz="1800" b="1" dirty="0" err="1">
                <a:solidFill>
                  <a:srgbClr val="00B050"/>
                </a:solidFill>
              </a:rPr>
              <a:t>д.филос.н</a:t>
            </a:r>
            <a:r>
              <a:rPr lang="ru-RU" sz="1800" b="1" dirty="0">
                <a:solidFill>
                  <a:srgbClr val="00B050"/>
                </a:solidFill>
              </a:rPr>
              <a:t>., профессор, зав. кафедрой социологии</a:t>
            </a:r>
            <a:r>
              <a:rPr lang="ru-RU" sz="1800" b="1">
                <a:solidFill>
                  <a:srgbClr val="00B050"/>
                </a:solidFill>
              </a:rPr>
              <a:t>, </a:t>
            </a:r>
          </a:p>
          <a:p>
            <a:r>
              <a:rPr lang="ru-RU" sz="1800" b="1">
                <a:solidFill>
                  <a:srgbClr val="00B050"/>
                </a:solidFill>
              </a:rPr>
              <a:t>Заслуженный </a:t>
            </a:r>
            <a:r>
              <a:rPr lang="ru-RU" sz="1800" b="1" dirty="0">
                <a:solidFill>
                  <a:srgbClr val="00B050"/>
                </a:solidFill>
              </a:rPr>
              <a:t>деятель науки УР, Заслуженный работник высшей школы РФ</a:t>
            </a:r>
          </a:p>
          <a:p>
            <a:r>
              <a:rPr lang="ru-RU" sz="1800" b="1" dirty="0">
                <a:solidFill>
                  <a:srgbClr val="00B050"/>
                </a:solidFill>
              </a:rPr>
              <a:t>Наталья Сергеевна </a:t>
            </a:r>
            <a:r>
              <a:rPr lang="ru-RU" sz="1800" b="1" dirty="0" err="1">
                <a:solidFill>
                  <a:srgbClr val="00B050"/>
                </a:solidFill>
              </a:rPr>
              <a:t>Ладыжец</a:t>
            </a:r>
            <a:endParaRPr lang="ru-RU" sz="1800" b="1" dirty="0">
              <a:solidFill>
                <a:srgbClr val="00B050"/>
              </a:solidFill>
            </a:endParaRPr>
          </a:p>
          <a:p>
            <a:endParaRPr lang="ru-RU" sz="40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35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51614-89E8-41DD-94CE-188A11F0C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>
            <a:normAutofit/>
          </a:bodyPr>
          <a:lstStyle/>
          <a:p>
            <a:r>
              <a:rPr lang="ru-RU" sz="3600" dirty="0"/>
              <a:t>ДИСЦИПЛИНЫ УЧЕБНОГО ПЛАНА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453AF-00E2-4A52-8AA6-E98672384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2"/>
            <a:ext cx="10515600" cy="53266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00B050"/>
                </a:solidFill>
              </a:rPr>
              <a:t>Отраслевые дисциплины</a:t>
            </a:r>
          </a:p>
          <a:p>
            <a:r>
              <a:rPr lang="ru-RU" dirty="0"/>
              <a:t>Современные социологические теории </a:t>
            </a:r>
          </a:p>
          <a:p>
            <a:r>
              <a:rPr lang="ru-RU" dirty="0"/>
              <a:t>Современные методы социологических исследований </a:t>
            </a:r>
          </a:p>
          <a:p>
            <a:r>
              <a:rPr lang="ru-RU" dirty="0"/>
              <a:t>Современные проблемы социологии управления </a:t>
            </a:r>
          </a:p>
          <a:p>
            <a:r>
              <a:rPr lang="ru-RU" dirty="0"/>
              <a:t>Теории социальных систем </a:t>
            </a:r>
          </a:p>
          <a:p>
            <a:r>
              <a:rPr lang="ru-RU" dirty="0"/>
              <a:t>Философия и методология социальных наук </a:t>
            </a:r>
          </a:p>
          <a:p>
            <a:r>
              <a:rPr lang="ru-RU" dirty="0"/>
              <a:t>Современные информационные технологии в управлении </a:t>
            </a:r>
          </a:p>
          <a:p>
            <a:r>
              <a:rPr lang="ru-RU" dirty="0"/>
              <a:t>Научно-исследовательский семинар </a:t>
            </a:r>
          </a:p>
          <a:p>
            <a:r>
              <a:rPr lang="ru-RU" dirty="0"/>
              <a:t>Социальная диагностика и социологическая экспертиза </a:t>
            </a:r>
          </a:p>
          <a:p>
            <a:r>
              <a:rPr lang="ru-RU" dirty="0"/>
              <a:t>Методика преподавания социальных наук </a:t>
            </a:r>
          </a:p>
          <a:p>
            <a:r>
              <a:rPr lang="ru-RU" dirty="0"/>
              <a:t>Маркетинговые исследования и цифровая аналитика </a:t>
            </a:r>
          </a:p>
          <a:p>
            <a:r>
              <a:rPr lang="ru-RU" dirty="0"/>
              <a:t>Социология управления антикоррупционной политикой </a:t>
            </a:r>
          </a:p>
          <a:p>
            <a:r>
              <a:rPr lang="ru-RU" dirty="0"/>
              <a:t>Научный текст и академическое письмо в социологическом исследовании </a:t>
            </a:r>
          </a:p>
          <a:p>
            <a:r>
              <a:rPr lang="ru-RU" dirty="0"/>
              <a:t>Управление социальными процессами на основе моделирования данных </a:t>
            </a:r>
          </a:p>
          <a:p>
            <a:r>
              <a:rPr lang="ru-RU" dirty="0"/>
              <a:t>Методология и методика научно-исследовательской работы </a:t>
            </a:r>
          </a:p>
          <a:p>
            <a:r>
              <a:rPr lang="ru-RU" dirty="0"/>
              <a:t>Современная социальная политика </a:t>
            </a:r>
          </a:p>
          <a:p>
            <a:r>
              <a:rPr lang="ru-RU" dirty="0"/>
              <a:t>Управление маркетингом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77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0D5E0-B622-4256-B477-A91D86A9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617"/>
            <a:ext cx="10515600" cy="590839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>
                <a:solidFill>
                  <a:srgbClr val="00B050"/>
                </a:solidFill>
              </a:rPr>
              <a:t>Некоторые новые и обновленные дисциплины и модули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CBD639-4630-45FB-9F5E-63ACCFF3F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>
            <a:noAutofit/>
          </a:bodyPr>
          <a:lstStyle/>
          <a:p>
            <a:pPr algn="just"/>
            <a:endParaRPr lang="ru-RU" sz="2400" dirty="0"/>
          </a:p>
          <a:p>
            <a:pPr algn="just"/>
            <a:r>
              <a:rPr lang="ru-RU" sz="2400" dirty="0"/>
              <a:t>Современные информационные технологии в управлении. </a:t>
            </a:r>
          </a:p>
          <a:p>
            <a:pPr algn="just"/>
            <a:r>
              <a:rPr lang="ru-RU" sz="2400" dirty="0"/>
              <a:t>Управление социальными процессами на основе моделирования данных. </a:t>
            </a:r>
          </a:p>
          <a:p>
            <a:pPr algn="just"/>
            <a:r>
              <a:rPr lang="ru-RU" sz="2400" dirty="0"/>
              <a:t>Маркетинговые исследования и цифровая аналитика. </a:t>
            </a:r>
          </a:p>
          <a:p>
            <a:pPr algn="just"/>
            <a:r>
              <a:rPr lang="ru-RU" sz="2400" dirty="0"/>
              <a:t>Дисциплины связаны с изучением элементарных принципов структурирования, сбора, хранения и обработки данных в социологии, маркетинге и управлении бизнес-процессами в организации. </a:t>
            </a:r>
          </a:p>
          <a:p>
            <a:pPr algn="just"/>
            <a:r>
              <a:rPr lang="ru-RU" sz="2400" dirty="0"/>
              <a:t>В рамках курсов проходит обучение по работе в </a:t>
            </a:r>
            <a:r>
              <a:rPr lang="ru-RU" sz="2400" dirty="0" err="1"/>
              <a:t>Excel</a:t>
            </a:r>
            <a:r>
              <a:rPr lang="ru-RU" sz="2400" dirty="0"/>
              <a:t> (Модуль анализа данных), </a:t>
            </a:r>
            <a:r>
              <a:rPr lang="ru-RU" sz="2400" dirty="0" err="1"/>
              <a:t>Orange</a:t>
            </a:r>
            <a:r>
              <a:rPr lang="ru-RU" sz="2400" dirty="0"/>
              <a:t> </a:t>
            </a:r>
            <a:r>
              <a:rPr lang="ru-RU" sz="2400" dirty="0" err="1"/>
              <a:t>Data</a:t>
            </a:r>
            <a:r>
              <a:rPr lang="ru-RU" sz="2400" dirty="0"/>
              <a:t> </a:t>
            </a:r>
            <a:r>
              <a:rPr lang="ru-RU" sz="2400" dirty="0" err="1"/>
              <a:t>Mining</a:t>
            </a:r>
            <a:r>
              <a:rPr lang="ru-RU" sz="2400" dirty="0"/>
              <a:t> на базе языка программирования </a:t>
            </a:r>
            <a:r>
              <a:rPr lang="ru-RU" sz="2400" dirty="0" err="1"/>
              <a:t>python</a:t>
            </a:r>
            <a:r>
              <a:rPr lang="ru-RU" sz="2400" dirty="0"/>
              <a:t>, KNIME </a:t>
            </a:r>
            <a:r>
              <a:rPr lang="ru-RU" sz="2400" dirty="0" err="1"/>
              <a:t>Analytics</a:t>
            </a:r>
            <a:r>
              <a:rPr lang="ru-RU" sz="2400" dirty="0"/>
              <a:t> </a:t>
            </a:r>
            <a:r>
              <a:rPr lang="ru-RU" sz="2400" dirty="0" err="1"/>
              <a:t>Platform</a:t>
            </a:r>
            <a:r>
              <a:rPr lang="ru-RU" sz="2400" dirty="0"/>
              <a:t> для моделирования бизнес-процессов на основе больших данных, предполагается изучение базовых синтаксем языка R. </a:t>
            </a:r>
          </a:p>
        </p:txBody>
      </p:sp>
    </p:spTree>
    <p:extLst>
      <p:ext uri="{BB962C8B-B14F-4D97-AF65-F5344CB8AC3E}">
        <p14:creationId xmlns:p14="http://schemas.microsoft.com/office/powerpoint/2010/main" val="1346558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C3B79-3F31-49DD-A451-B22AE934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Autofit/>
          </a:bodyPr>
          <a:lstStyle/>
          <a:p>
            <a:pPr algn="ctr"/>
            <a:r>
              <a:rPr lang="ru-RU" sz="800" dirty="0"/>
              <a:t>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26355E-4896-437A-B568-6BCA6575C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Ссылки на программы:</a:t>
            </a:r>
          </a:p>
          <a:p>
            <a:r>
              <a:rPr lang="en-US" dirty="0">
                <a:hlinkClick r:id="rId2"/>
              </a:rPr>
              <a:t>https://orangedatamining.com/</a:t>
            </a:r>
            <a:r>
              <a:rPr lang="ru-RU" dirty="0"/>
              <a:t> </a:t>
            </a:r>
            <a:endParaRPr lang="en-US" dirty="0"/>
          </a:p>
          <a:p>
            <a:r>
              <a:rPr lang="en-US" dirty="0"/>
              <a:t>Data Mining</a:t>
            </a:r>
          </a:p>
          <a:p>
            <a:r>
              <a:rPr lang="en-US" dirty="0"/>
              <a:t>orangedatamining.com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6309E1-0B58-4624-8807-A0AF12654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237" y="3890963"/>
            <a:ext cx="51149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8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3C9A5-22B8-43DA-AEC7-ACE1E7F8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225"/>
          </a:xfrm>
        </p:spPr>
        <p:txBody>
          <a:bodyPr>
            <a:noAutofit/>
          </a:bodyPr>
          <a:lstStyle/>
          <a:p>
            <a:pPr algn="ctr"/>
            <a:r>
              <a:rPr lang="ru-RU" sz="800" dirty="0"/>
              <a:t>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3364F-5956-460F-A5C7-9F1A8AA6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0436"/>
            <a:ext cx="10515600" cy="545652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https://www.knime.com/knime-analytics-platform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en-US" dirty="0">
                <a:hlinkClick r:id="rId3"/>
              </a:rPr>
              <a:t>https://www.rstudio.com/</a:t>
            </a:r>
            <a:r>
              <a:rPr lang="ru-RU" dirty="0"/>
              <a:t> </a:t>
            </a:r>
          </a:p>
          <a:p>
            <a:r>
              <a:rPr lang="en-US" dirty="0">
                <a:hlinkClick r:id="rId4"/>
              </a:rPr>
              <a:t>RStudio | Open source &amp; professional software.. www.rstudio.com </a:t>
            </a:r>
            <a:endParaRPr lang="en-US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F1FD90-1DAE-49FF-9599-DFB9C57B2A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3065" y="1447801"/>
            <a:ext cx="6776085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53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0603C-77A3-417F-A83F-95559317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/>
              <a:t>ВЫБОР ТЕМ ВЫПУСКНЫХ КВАЛИФИКАЦИОННЫХ РАБОТ С ОРИЕНТАЦИЕЙ НА КАРЬЕРНОЕ ПРОДВИЖЕНИЕ И РАЗВИТИЕ БИЗНЕСА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8F7EB-B3EC-4262-A22B-4B11EC754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500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Примеры – темы выступлений призеров студенческой конференции Секции СОЦИОЛОГИЯ УПРАВЛЕНИЯ 2021 г.: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/>
            <a:r>
              <a:rPr lang="ru-RU" sz="2400" dirty="0"/>
              <a:t>1 место - Иван Савельев. Социальные ресурсы управленческого воздействия на повышение доверия клиентов в строительном бизнесе в условиях </a:t>
            </a:r>
            <a:r>
              <a:rPr lang="ru-RU" sz="2400" dirty="0" err="1"/>
              <a:t>рискогенной</a:t>
            </a:r>
            <a:r>
              <a:rPr lang="ru-RU" sz="2400" dirty="0"/>
              <a:t> социальной среды.</a:t>
            </a:r>
          </a:p>
          <a:p>
            <a:pPr algn="just"/>
            <a:r>
              <a:rPr lang="ru-RU" sz="2400" dirty="0"/>
              <a:t>2 место - Кристина Варламова. Выявление потребительских предпочтений при выборе автомобильного бренда VOLKSWAGEN.</a:t>
            </a:r>
          </a:p>
          <a:p>
            <a:pPr algn="just"/>
            <a:r>
              <a:rPr lang="ru-RU" sz="2400" dirty="0"/>
              <a:t>3 место - Зоя Пинкус. Социальные аспекты управленческого воздействия на риэлторские стратегии в условиях столичного регионального центра.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1210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C296CB-1066-4D5C-B43D-4391FB54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выпускники работают </a:t>
            </a:r>
          </a:p>
        </p:txBody>
      </p:sp>
      <p:pic>
        <p:nvPicPr>
          <p:cNvPr id="5" name="Объект 4" descr="Изображение выглядит как квадрат&#10;&#10;Автоматически созданное описание">
            <a:extLst>
              <a:ext uri="{FF2B5EF4-FFF2-40B4-BE49-F238E27FC236}">
                <a16:creationId xmlns:a16="http://schemas.microsoft.com/office/drawing/2014/main" id="{F85F0B45-5BC2-4EE6-8655-08B10B1BA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44" y="4395014"/>
            <a:ext cx="3143250" cy="2466975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F9EC894-42D4-4AFC-B88C-08AA76670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300" y="4602936"/>
            <a:ext cx="4876800" cy="18288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13607F1-EA54-4611-B779-B267A8D5274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" t="30715" r="15574" b="31237"/>
          <a:stretch/>
        </p:blipFill>
        <p:spPr>
          <a:xfrm>
            <a:off x="181704" y="3644494"/>
            <a:ext cx="3711044" cy="115969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65E9AE8-E7A5-46CE-A7DC-523E63A05E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0" t="19116" r="7699" b="32908"/>
          <a:stretch/>
        </p:blipFill>
        <p:spPr>
          <a:xfrm>
            <a:off x="103917" y="1346607"/>
            <a:ext cx="5244822" cy="20669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BA3D434-4DB5-4509-823C-5CB08CC5136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3" b="17020"/>
          <a:stretch/>
        </p:blipFill>
        <p:spPr>
          <a:xfrm>
            <a:off x="5766118" y="1518647"/>
            <a:ext cx="2539682" cy="1722844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43560EB-E99D-4172-88A8-DFA799FFD4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762" y="1340664"/>
            <a:ext cx="3048000" cy="3048000"/>
          </a:xfrm>
          <a:prstGeom prst="rect">
            <a:avLst/>
          </a:prstGeom>
        </p:spPr>
      </p:pic>
      <p:pic>
        <p:nvPicPr>
          <p:cNvPr id="19" name="Рисунок 18" descr="Изображение выглядит как текст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24ABAC61-2172-4142-B0B7-CAAADD248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809" y="4224339"/>
            <a:ext cx="4584700" cy="26289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FFB1278-61F1-4451-9BD7-B5BB454309E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09" y="3265307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8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0A31D-620B-450B-8FA7-5EA91269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выпускники занимают должности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C57645-1BF7-412E-9BE4-60232F066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Директоров по маркетингу, финансам, развитию. </a:t>
            </a:r>
          </a:p>
          <a:p>
            <a:r>
              <a:rPr lang="ru-RU" dirty="0"/>
              <a:t>Руководителей маркетинговых, исследовательских, </a:t>
            </a:r>
            <a:r>
              <a:rPr lang="en-US" dirty="0" err="1"/>
              <a:t>hr</a:t>
            </a:r>
            <a:r>
              <a:rPr lang="en-US" dirty="0"/>
              <a:t>-</a:t>
            </a:r>
            <a:r>
              <a:rPr lang="ru-RU" dirty="0"/>
              <a:t>отделов, отделов продаж и продвижения. </a:t>
            </a:r>
          </a:p>
          <a:p>
            <a:r>
              <a:rPr lang="ru-RU" dirty="0"/>
              <a:t>Маркетологов, </a:t>
            </a:r>
            <a:r>
              <a:rPr lang="en-US" dirty="0"/>
              <a:t>HR-</a:t>
            </a:r>
            <a:r>
              <a:rPr lang="ru-RU" dirty="0"/>
              <a:t>специалистов, специалистов </a:t>
            </a:r>
            <a:r>
              <a:rPr lang="en-US" dirty="0" err="1"/>
              <a:t>DataScience</a:t>
            </a:r>
            <a:r>
              <a:rPr lang="ru-RU" dirty="0"/>
              <a:t>, </a:t>
            </a:r>
            <a:r>
              <a:rPr lang="en-US" dirty="0"/>
              <a:t>SMM</a:t>
            </a:r>
            <a:r>
              <a:rPr lang="ru-RU" dirty="0"/>
              <a:t>-специалистов, журналистов, социологов, аналитиков. </a:t>
            </a:r>
          </a:p>
          <a:p>
            <a:r>
              <a:rPr lang="ru-RU" dirty="0"/>
              <a:t>Организуют свой бизнес в области: исследований, работы с данными, продвижения, оказания услуг и продаж. </a:t>
            </a:r>
          </a:p>
        </p:txBody>
      </p:sp>
    </p:spTree>
    <p:extLst>
      <p:ext uri="{BB962C8B-B14F-4D97-AF65-F5344CB8AC3E}">
        <p14:creationId xmlns:p14="http://schemas.microsoft.com/office/powerpoint/2010/main" val="1344104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513F9-D84C-4429-8030-6130E4721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стажировки для студентов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CF3176-9699-4CDD-AFF1-50E87CF9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05" y="1497151"/>
            <a:ext cx="11563905" cy="51433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Девелоперская компания «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УралДомСтрой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» является частью большого международного холдинга UDS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Group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 с корнями в Ижевске. «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УралДомСтрой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» работает в нескольких регионах России.  Исследованиями и разработками продукта, а также непосредственным проектированием в «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УралДомСтрой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» занимается отдельное подразделение - UDS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-apple-system"/>
              </a:rPr>
              <a:t>Project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, в которое входят специалисты разных профилей: исследователи, бизнес-аналитики, инженеры, проектировщики, специалисты по IT-системам, дизайнеры, архитекторы. </a:t>
            </a:r>
          </a:p>
          <a:p>
            <a:pPr marL="0" indent="0" algn="just">
              <a:buNone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Мы приглашаем студентов присоединиться к этой команде и помочь нам в проведении нескольких интересных исследований: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Изучение целевой аудитории, формирование матрицы ЦА: определение ключевых мотивов потребления и болевых точек (неудовлетворённость продуктом и предложением) для разных сегментов.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Продуктовый анализ – исследование спроса на уникальные форматы планировок, в том числе изучение региональной специфики. Исследование будет проходить с применением нескольких методик: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Контекстный анализ, работа с сетевыми ресурсами и анализом информации, отзывов, реакций на определенный вид продукта;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Он-лайн опросы и анализ реакции на конкретные продуктовые решения;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Интервью с непосредственными участниками рынка: риэлторы и потенциальные клиенты и тестирование конкретных продуктов.</a:t>
            </a:r>
            <a:endParaRPr lang="ru-RU" sz="1600" dirty="0">
              <a:solidFill>
                <a:srgbClr val="000000"/>
              </a:solidFill>
              <a:latin typeface="-apple-system"/>
            </a:endParaRPr>
          </a:p>
          <a:p>
            <a:pPr marL="0" indent="0" algn="just">
              <a:buNone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-apple-system"/>
              </a:rPr>
              <a:t>Привлечь студентов мы готовы к работе по сбору данных, проведению опросов, контекстному анализу интернет-ресурсов, к фиксации и обработке данных</a:t>
            </a:r>
            <a:r>
              <a:rPr lang="ru-RU" sz="1600" dirty="0">
                <a:solidFill>
                  <a:srgbClr val="000000"/>
                </a:solidFill>
                <a:latin typeface="-apple-system"/>
              </a:rPr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48651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9C533-2BE0-4637-BE68-BEDAA250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вакансий для выпускников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DB846-430D-4323-BCB8-1D5384674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05" y="1390619"/>
            <a:ext cx="11563905" cy="51966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Институт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УралИНСО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» (</a:t>
            </a:r>
            <a:r>
              <a:rPr lang="ru-RU" sz="2000" b="0" i="0" u="none" strike="noStrike" dirty="0">
                <a:effectLst/>
                <a:latin typeface="-apple-system"/>
                <a:hlinkClick r:id="rId2"/>
              </a:rPr>
              <a:t>http://uralinso.ru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) примет на работу регионального менеджера, социолога для организации социологических и маркетинговых исследований на территории Удмуртской Республики.</a:t>
            </a:r>
            <a:br>
              <a:rPr lang="ru-RU" sz="2000" dirty="0"/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Мы хотим видеть в своей команде профессионального, ответственного сотрудника, умеющего работать с людьми, большим объемом информации и техникой.</a:t>
            </a:r>
            <a:br>
              <a:rPr lang="ru-RU" sz="2000" dirty="0"/>
            </a:br>
            <a:br>
              <a:rPr lang="ru-RU" sz="2000" dirty="0"/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Задачи, которые предстоит решать: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1. Обеспечение эффективной работы филиала компании;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2. Общее руководство проектами, обратная связь с руководителем организации/полевого отдела;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3. Работа с методическими материалами по проектам (инструкции, анкеты, выборки и т. д.);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4. Проведение инструктажей по проектам, участие в общероссийских и региональных инструктажах;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5. Организация работы интервьюеров (в том числе работа в программах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SurveyToGo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 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Simple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Forms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6. Контроль полученной информации (организация повторных обращений к респондентам, прослушивание аудио-записей, личный контроль);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7. Организация ввода данных/ввод данных;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8. Подготовка итоговых полевых материалов (ведомости, базы данных, маршрутные листы и т. д.);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9. Подбор и обучение интервьюеров.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b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Со своей стороны, готовы предложить интересную стабильную работу, оптимальный режим работы и офис в центре города.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972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DC627-0463-4353-9772-5C98E7F8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вакансий для специалистов с опытом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F05689-278D-4233-A917-D6268FEF2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«Дом хлеба» - молодая, быстро развивающаяся федеральная сеть пекарен. На данный момент открыто более 90 пекарен в 76 городах России. В нашу компанию мы ищем сотрудников, готовых учиться и учить самим, развиваться и генерировать идеи, желающих работать в команде-единомышленников.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Маркетолог, з/п от 50 000 руб.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Требуемый опыт работы: 3–6 лет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Полная занятость, полный день, график работы 5/2 с 8 до 17.00, либо с 9 до 18.00.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Обязанности: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Разработка общей маркетинговой стратегии компании;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Разработка маркетинговой стратегии по продвижению и продаже франшизы;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Маркетинговая поддержка розничной сети: разработка, запуск, сопровождение акций и мероприятий для партнёров в регионах; 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Анализ деятельности конкурентов; </a:t>
            </a:r>
          </a:p>
          <a:p>
            <a:pPr marL="637200" lvl="1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Исследование основных факторов, влияющих на динамику потребительского спроса на товар компании.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Условия:</a:t>
            </a:r>
            <a:b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</a:br>
            <a:b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Работа в дружной и профессиональной команде, возможность карьерного роста и развития, комфортное рабочее место, офис, расположенный в центре города, свободный стиль одежды.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93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F49AA-AA84-435F-A2FA-7D72DE21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Информация о приёме в 2021 году по направлению Социология управления, магистратура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89A22-F7D7-4E64-97DD-57FB61025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509"/>
            <a:ext cx="10515600" cy="43204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бюджетных мест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очном отделении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бюджетных мест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заочном отделении 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приема 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контрольных цифр (бюджет)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начала приема документов, необходимых для поступления, – </a:t>
            </a: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 июня 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 г.;</a:t>
            </a:r>
          </a:p>
          <a:p>
            <a:pPr algn="just"/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 завершения приема документов, необходимых для поступления, – </a:t>
            </a:r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31 июля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 г. (прием документов, подтверждающих индивидуальные достижения, от абитуриентов, поступающих на обучение по программам магистратуры, завершается в день проведения вступительного испытания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в соответствии с утвержденным расписанием);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2242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79CF0-FD39-4FB3-AD95-73AF4DF9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Ссылки по приёму и обучению: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5A9565-0CD6-47C7-88CF-FF4D9B34F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https://udsu.ru/admissions/2021</a:t>
            </a:r>
            <a:r>
              <a:rPr lang="en-US" dirty="0"/>
              <a:t> - </a:t>
            </a:r>
            <a:r>
              <a:rPr lang="ru-RU" dirty="0"/>
              <a:t>страница университета для абитуриентов </a:t>
            </a:r>
          </a:p>
          <a:p>
            <a:r>
              <a:rPr lang="en-US" dirty="0">
                <a:hlinkClick r:id="rId3"/>
              </a:rPr>
              <a:t>https://youtu.be/nkP3o5XQAOo</a:t>
            </a:r>
            <a:r>
              <a:rPr lang="ru-RU" dirty="0"/>
              <a:t> - «День открытых дверей» 2021 года </a:t>
            </a:r>
          </a:p>
          <a:p>
            <a:r>
              <a:rPr lang="en-US" dirty="0">
                <a:hlinkClick r:id="rId4"/>
              </a:rPr>
              <a:t>https://f-iis.udsu.ru/</a:t>
            </a:r>
            <a:r>
              <a:rPr lang="en-US" dirty="0"/>
              <a:t> - </a:t>
            </a:r>
            <a:r>
              <a:rPr lang="ru-RU" dirty="0"/>
              <a:t>сайт института истории и социологии</a:t>
            </a:r>
          </a:p>
          <a:p>
            <a:r>
              <a:rPr lang="en-US" dirty="0">
                <a:hlinkClick r:id="rId5"/>
              </a:rPr>
              <a:t>https://f-iis.udsu.ru/structure/kafedra-sotsiologii</a:t>
            </a:r>
            <a:r>
              <a:rPr lang="ru-RU" dirty="0"/>
              <a:t> - страница кафедры социология  </a:t>
            </a:r>
          </a:p>
          <a:p>
            <a:r>
              <a:rPr lang="en-US" dirty="0">
                <a:hlinkClick r:id="rId6"/>
              </a:rPr>
              <a:t>http://i.udsu.ru/04-education#table-6-rowlevel-2</a:t>
            </a:r>
            <a:r>
              <a:rPr lang="ru-RU" dirty="0"/>
              <a:t> – планы обучения (ищем через поиск/</a:t>
            </a:r>
            <a:r>
              <a:rPr lang="en-US" dirty="0" err="1"/>
              <a:t>ctrl+f</a:t>
            </a:r>
            <a:r>
              <a:rPr lang="en-US" dirty="0"/>
              <a:t> </a:t>
            </a:r>
            <a:r>
              <a:rPr lang="ru-RU" dirty="0"/>
              <a:t>«социология»</a:t>
            </a:r>
            <a:r>
              <a:rPr lang="en-US" dirty="0"/>
              <a:t>)</a:t>
            </a:r>
            <a:r>
              <a:rPr lang="ru-RU" dirty="0"/>
              <a:t> </a:t>
            </a:r>
          </a:p>
          <a:p>
            <a:r>
              <a:rPr lang="en-US" dirty="0">
                <a:hlinkClick r:id="rId7"/>
              </a:rPr>
              <a:t>https://vk.com/fsf_udsu</a:t>
            </a:r>
            <a:r>
              <a:rPr lang="ru-RU" dirty="0"/>
              <a:t> - группа</a:t>
            </a:r>
            <a:r>
              <a:rPr lang="en-US" dirty="0"/>
              <a:t> </a:t>
            </a:r>
            <a:r>
              <a:rPr lang="ru-RU" dirty="0"/>
              <a:t>социологии в </a:t>
            </a:r>
            <a:r>
              <a:rPr lang="ru-RU" dirty="0" err="1"/>
              <a:t>вк</a:t>
            </a:r>
            <a:r>
              <a:rPr lang="ru-RU" dirty="0"/>
              <a:t> (закрытая, можно стучаться)</a:t>
            </a:r>
          </a:p>
          <a:p>
            <a:r>
              <a:rPr lang="en-US" dirty="0">
                <a:hlinkClick r:id="rId8"/>
              </a:rPr>
              <a:t>https://www.csr-izh.com/</a:t>
            </a:r>
            <a:r>
              <a:rPr lang="en-US" dirty="0"/>
              <a:t> - </a:t>
            </a:r>
            <a:r>
              <a:rPr lang="ru-RU" dirty="0"/>
              <a:t>Центр социальных исследований </a:t>
            </a:r>
          </a:p>
        </p:txBody>
      </p:sp>
    </p:spTree>
    <p:extLst>
      <p:ext uri="{BB962C8B-B14F-4D97-AF65-F5344CB8AC3E}">
        <p14:creationId xmlns:p14="http://schemas.microsoft.com/office/powerpoint/2010/main" val="1102522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9004CF4-D3EA-4CB2-9F74-C80F00470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1122363"/>
            <a:ext cx="7924800" cy="238760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Для обзора – тексты 2020 г.</a:t>
            </a:r>
            <a:br>
              <a:rPr lang="ru-RU" sz="2200" dirty="0"/>
            </a:br>
            <a:r>
              <a:rPr lang="ru-RU" sz="2200" dirty="0"/>
              <a:t>Бакалавриат. 39.03.01 «Социология» </a:t>
            </a:r>
            <a:r>
              <a:rPr lang="en-US" sz="2200" dirty="0">
                <a:hlinkClick r:id="rId2"/>
              </a:rPr>
              <a:t>https://f-iis.udsu.ru/spetsialnosti-i-napravleniya-podgotovki/bakalavriat-39-03-01-sotsiologiya</a:t>
            </a:r>
            <a:br>
              <a:rPr lang="ru-RU" sz="2200" dirty="0"/>
            </a:br>
            <a:r>
              <a:rPr lang="ru-RU" sz="2200" dirty="0"/>
              <a:t>Магистратура. 39.04.01 «Социология» (Социология управления) </a:t>
            </a:r>
            <a:r>
              <a:rPr lang="en-US" sz="2200" dirty="0">
                <a:hlinkClick r:id="rId3"/>
              </a:rPr>
              <a:t>https://f-iis.udsu.ru/spetsialnosti-i-napravleniya-podgotovki/magistratura-39-03-01-sotsiologiya-upravleniya</a:t>
            </a:r>
            <a:r>
              <a:rPr lang="ru-RU" sz="2200" dirty="0"/>
              <a:t> </a:t>
            </a:r>
            <a:br>
              <a:rPr lang="ru-RU" dirty="0"/>
            </a:br>
            <a:r>
              <a:rPr lang="ru-RU" dirty="0"/>
              <a:t>Наши контакты 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7474E22-F272-4831-BF61-2B19D5CE7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92500"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Мессенджер в социальной сети «ВКонтакте»:</a:t>
            </a:r>
          </a:p>
          <a:p>
            <a:pPr algn="just"/>
            <a:r>
              <a:rPr lang="ru-RU" dirty="0"/>
              <a:t>Полищук Мария Александровна – зам. директора Института истории и социологии </a:t>
            </a:r>
            <a:r>
              <a:rPr lang="ru-RU" dirty="0" err="1"/>
              <a:t>УдГУ</a:t>
            </a:r>
            <a:r>
              <a:rPr lang="ru-RU" dirty="0"/>
              <a:t>, </a:t>
            </a:r>
            <a:r>
              <a:rPr lang="ru-RU" dirty="0">
                <a:hlinkClick r:id="rId4"/>
              </a:rPr>
              <a:t>zarcem@yandex.ru</a:t>
            </a:r>
            <a:r>
              <a:rPr lang="ru-RU" dirty="0"/>
              <a:t>; </a:t>
            </a:r>
          </a:p>
          <a:p>
            <a:pPr algn="just"/>
            <a:r>
              <a:rPr lang="ru-RU" dirty="0" err="1"/>
              <a:t>Ладыжец</a:t>
            </a:r>
            <a:r>
              <a:rPr lang="ru-RU" dirty="0"/>
              <a:t> Наталья Сергеевна – зав. кафедрой социологии, </a:t>
            </a:r>
            <a:r>
              <a:rPr lang="en-US" dirty="0">
                <a:hlinkClick r:id="rId5"/>
              </a:rPr>
              <a:t>lns07@mail.ru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18619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AF209-1F88-4A7F-8D58-0344D0F55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555"/>
          </a:xfrm>
        </p:spPr>
        <p:txBody>
          <a:bodyPr>
            <a:noAutofit/>
          </a:bodyPr>
          <a:lstStyle/>
          <a:p>
            <a:pPr algn="ctr"/>
            <a:r>
              <a:rPr lang="ru-RU" sz="800" dirty="0"/>
              <a:t>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04AE7D-9952-473F-A5D6-CC3099F8A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sz="3800" b="1" dirty="0">
                <a:solidFill>
                  <a:srgbClr val="00B050"/>
                </a:solidFill>
              </a:rPr>
              <a:t>При приеме </a:t>
            </a:r>
            <a:r>
              <a:rPr lang="ru-RU" sz="3800" b="1" dirty="0"/>
              <a:t>на обучение </a:t>
            </a:r>
            <a:r>
              <a:rPr lang="ru-RU" sz="3800" b="1" dirty="0">
                <a:solidFill>
                  <a:srgbClr val="00B050"/>
                </a:solidFill>
              </a:rPr>
              <a:t>по договорам по очной форме обучения</a:t>
            </a:r>
            <a:endParaRPr lang="ru-RU" sz="3800" b="1" dirty="0"/>
          </a:p>
          <a:p>
            <a:r>
              <a:rPr lang="ru-RU" dirty="0"/>
              <a:t>срок начала приема документов, необходимых для поступления, – 19 июня 2021 г.;</a:t>
            </a:r>
          </a:p>
          <a:p>
            <a:r>
              <a:rPr lang="ru-RU" dirty="0"/>
              <a:t>срок завершения приема документов — 31 июля 2021 г.;</a:t>
            </a:r>
          </a:p>
          <a:p>
            <a:r>
              <a:rPr lang="ru-RU" dirty="0"/>
              <a:t>день завершения вступительных испытаний – 14 августа 2021 г.</a:t>
            </a:r>
          </a:p>
          <a:p>
            <a:endParaRPr lang="ru-RU" dirty="0"/>
          </a:p>
          <a:p>
            <a:r>
              <a:rPr lang="ru-RU" dirty="0">
                <a:solidFill>
                  <a:srgbClr val="00B050"/>
                </a:solidFill>
              </a:rPr>
              <a:t>    </a:t>
            </a:r>
            <a:r>
              <a:rPr lang="ru-RU" sz="3600" b="1" dirty="0">
                <a:solidFill>
                  <a:srgbClr val="00B050"/>
                </a:solidFill>
              </a:rPr>
              <a:t>При приеме </a:t>
            </a:r>
            <a:r>
              <a:rPr lang="ru-RU" sz="3600" b="1" dirty="0"/>
              <a:t>на обучение </a:t>
            </a:r>
            <a:r>
              <a:rPr lang="ru-RU" sz="3600" b="1" dirty="0">
                <a:solidFill>
                  <a:srgbClr val="00B050"/>
                </a:solidFill>
              </a:rPr>
              <a:t>по договорам по заочной форме обучения</a:t>
            </a:r>
            <a:endParaRPr lang="ru-RU" sz="3600" b="1" dirty="0"/>
          </a:p>
          <a:p>
            <a:r>
              <a:rPr lang="ru-RU" dirty="0"/>
              <a:t>срок начала приема документов, необходимых для поступления, – 19 июня 2021 г.;</a:t>
            </a:r>
          </a:p>
          <a:p>
            <a:r>
              <a:rPr lang="ru-RU" dirty="0"/>
              <a:t>срок завершения приема документов – 29 октября 2021 г. (но не позднее даты начала обучения по образовательной программе);</a:t>
            </a:r>
          </a:p>
          <a:p>
            <a:r>
              <a:rPr lang="ru-RU" dirty="0"/>
              <a:t>день завершения вступительных испытаний – 29 октября 2021 г.</a:t>
            </a:r>
          </a:p>
        </p:txBody>
      </p:sp>
    </p:spTree>
    <p:extLst>
      <p:ext uri="{BB962C8B-B14F-4D97-AF65-F5344CB8AC3E}">
        <p14:creationId xmlns:p14="http://schemas.microsoft.com/office/powerpoint/2010/main" val="399018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85B96-F07B-49CC-92B9-2041BB87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117"/>
            <a:ext cx="10515600" cy="231222"/>
          </a:xfrm>
        </p:spPr>
        <p:txBody>
          <a:bodyPr>
            <a:noAutofit/>
          </a:bodyPr>
          <a:lstStyle/>
          <a:p>
            <a:pPr algn="ctr"/>
            <a:r>
              <a:rPr lang="ru-RU" sz="800" dirty="0"/>
              <a:t>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B2E5E-B5C4-4D60-B674-13C968072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4192"/>
            <a:ext cx="10515600" cy="5362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B050"/>
                </a:solidFill>
              </a:rPr>
              <a:t>Сроки зачисления:</a:t>
            </a:r>
          </a:p>
          <a:p>
            <a:r>
              <a:rPr lang="ru-RU" sz="2400" dirty="0"/>
              <a:t>При приеме на обучение </a:t>
            </a:r>
            <a:r>
              <a:rPr lang="ru-RU" sz="2400" b="1" dirty="0">
                <a:solidFill>
                  <a:srgbClr val="00B050"/>
                </a:solidFill>
              </a:rPr>
              <a:t>в рамках контрольных цифр (бюджет)</a:t>
            </a:r>
            <a:r>
              <a:rPr lang="ru-RU" sz="2400" dirty="0"/>
              <a:t>:</a:t>
            </a:r>
          </a:p>
          <a:p>
            <a:pPr indent="134938"/>
            <a:r>
              <a:rPr lang="ru-RU" sz="2000" dirty="0"/>
              <a:t>а) </a:t>
            </a:r>
            <a:r>
              <a:rPr lang="ru-RU" sz="2000" b="1" dirty="0"/>
              <a:t>16 августа</a:t>
            </a:r>
            <a:r>
              <a:rPr lang="ru-RU" sz="2000" dirty="0"/>
              <a:t> осуществляется публикация конкурсных списков</a:t>
            </a:r>
          </a:p>
          <a:p>
            <a:pPr indent="134938"/>
            <a:r>
              <a:rPr lang="ru-RU" sz="2000" dirty="0"/>
              <a:t>б) зачисление проводится в один этап</a:t>
            </a:r>
          </a:p>
          <a:p>
            <a:pPr indent="134938"/>
            <a:r>
              <a:rPr lang="ru-RU" sz="2000" dirty="0"/>
              <a:t>в) </a:t>
            </a:r>
            <a:r>
              <a:rPr lang="ru-RU" sz="2400" b="1" dirty="0">
                <a:solidFill>
                  <a:srgbClr val="00B050"/>
                </a:solidFill>
              </a:rPr>
              <a:t>по очной форме обучения</a:t>
            </a:r>
            <a:r>
              <a:rPr lang="ru-RU" sz="24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день завершения приема заявлений о согласии на зачисление – </a:t>
            </a:r>
            <a:r>
              <a:rPr lang="ru-RU" sz="2000" b="1" dirty="0"/>
              <a:t>17 августа 2021 г.</a:t>
            </a:r>
            <a:r>
              <a:rPr lang="ru-RU" sz="20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зачисление абитуриентов, подавших заявление о согласии на зачисление, – </a:t>
            </a:r>
            <a:r>
              <a:rPr lang="ru-RU" sz="2000" b="1" dirty="0"/>
              <a:t>18 августа 2021 г.</a:t>
            </a:r>
            <a:endParaRPr lang="ru-RU" sz="2000" dirty="0"/>
          </a:p>
          <a:p>
            <a:r>
              <a:rPr lang="ru-RU" sz="2400" b="1" dirty="0">
                <a:solidFill>
                  <a:srgbClr val="00B050"/>
                </a:solidFill>
              </a:rPr>
              <a:t>по заочной форме обучения</a:t>
            </a:r>
            <a:r>
              <a:rPr lang="ru-RU" sz="24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день завершения приема заявлений о согласии на зачисление – </a:t>
            </a:r>
            <a:r>
              <a:rPr lang="ru-RU" sz="2000" b="1" dirty="0"/>
              <a:t>19 августа 2021 г.</a:t>
            </a:r>
            <a:r>
              <a:rPr lang="ru-RU" sz="20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зачисление абитуриентов, подавших заявление о согласии на зачисление, – </a:t>
            </a:r>
            <a:r>
              <a:rPr lang="ru-RU" sz="2000" b="1" dirty="0"/>
              <a:t>20 августа 2021 г.</a:t>
            </a:r>
            <a:endParaRPr lang="ru-RU" sz="20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9839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ECCDA-56BD-4CAE-9C33-CCE8EAF81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39"/>
          </a:xfrm>
        </p:spPr>
        <p:txBody>
          <a:bodyPr>
            <a:noAutofit/>
          </a:bodyPr>
          <a:lstStyle/>
          <a:p>
            <a:pPr algn="ctr"/>
            <a:r>
              <a:rPr lang="ru-RU" sz="800" dirty="0"/>
              <a:t>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8CC76C-A3DB-4E7D-99D0-C1C694947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00B050"/>
                </a:solidFill>
              </a:rPr>
              <a:t>При приеме </a:t>
            </a:r>
            <a:r>
              <a:rPr lang="ru-RU" sz="3000" b="1" dirty="0"/>
              <a:t>на обучение </a:t>
            </a:r>
            <a:r>
              <a:rPr lang="ru-RU" sz="3000" b="1" dirty="0">
                <a:solidFill>
                  <a:srgbClr val="00B050"/>
                </a:solidFill>
              </a:rPr>
              <a:t>по договорам </a:t>
            </a:r>
            <a:r>
              <a:rPr lang="ru-RU" sz="3000" b="1" dirty="0"/>
              <a:t>об оказании платных образовательных услуг </a:t>
            </a:r>
            <a:r>
              <a:rPr lang="ru-RU" sz="3000" b="1" dirty="0">
                <a:solidFill>
                  <a:srgbClr val="00B050"/>
                </a:solidFill>
              </a:rPr>
              <a:t>по очной форме обучения:</a:t>
            </a:r>
          </a:p>
          <a:p>
            <a:endParaRPr lang="ru-RU" dirty="0"/>
          </a:p>
          <a:p>
            <a:r>
              <a:rPr lang="ru-RU" dirty="0"/>
              <a:t>а) 16 августа осуществляется публикация конкурсных списков</a:t>
            </a:r>
          </a:p>
          <a:p>
            <a:r>
              <a:rPr lang="ru-RU" dirty="0"/>
              <a:t>б) зачисление проводится в несколько этапов по мере комплектования групп</a:t>
            </a:r>
          </a:p>
          <a:p>
            <a:r>
              <a:rPr lang="ru-RU" dirty="0"/>
              <a:t>в) день завершения приема заявлений о согласии на зачисление – 28 августа 2021 г.;</a:t>
            </a:r>
          </a:p>
          <a:p>
            <a:r>
              <a:rPr lang="ru-RU" dirty="0"/>
              <a:t>зачисление абитуриентов, подавших заявление о согласии на зачисление, – с 24 августа 2021 г. по 31 августа 2021 г.;</a:t>
            </a:r>
          </a:p>
        </p:txBody>
      </p:sp>
    </p:spTree>
    <p:extLst>
      <p:ext uri="{BB962C8B-B14F-4D97-AF65-F5344CB8AC3E}">
        <p14:creationId xmlns:p14="http://schemas.microsoft.com/office/powerpoint/2010/main" val="259093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FD0B28-7DD4-4BB3-AEB4-D441DF3A8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8827"/>
            <a:ext cx="10515600" cy="5538136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При приеме </a:t>
            </a:r>
            <a:r>
              <a:rPr lang="ru-RU" b="1" dirty="0"/>
              <a:t>на обучение </a:t>
            </a:r>
            <a:r>
              <a:rPr lang="ru-RU" b="1" dirty="0">
                <a:solidFill>
                  <a:srgbClr val="00B050"/>
                </a:solidFill>
              </a:rPr>
              <a:t>по договорам </a:t>
            </a:r>
            <a:r>
              <a:rPr lang="ru-RU" b="1" dirty="0"/>
              <a:t>об оказании платных образовательных услуг </a:t>
            </a:r>
            <a:r>
              <a:rPr lang="ru-RU" b="1" dirty="0">
                <a:solidFill>
                  <a:srgbClr val="00B050"/>
                </a:solidFill>
              </a:rPr>
              <a:t>по заочной форме обучения:</a:t>
            </a:r>
          </a:p>
          <a:p>
            <a:r>
              <a:rPr lang="ru-RU" dirty="0"/>
              <a:t>а) 16 августа осуществляется публикация конкурсных списков</a:t>
            </a:r>
          </a:p>
          <a:p>
            <a:r>
              <a:rPr lang="ru-RU" dirty="0"/>
              <a:t>б) зачисление проводится в несколько этапов по мере комплектования групп</a:t>
            </a:r>
          </a:p>
          <a:p>
            <a:r>
              <a:rPr lang="ru-RU" dirty="0"/>
              <a:t>в) день завершения приема заявлений о согласии на зачисление – 29 октября 2021 г.;</a:t>
            </a:r>
          </a:p>
          <a:p>
            <a:r>
              <a:rPr lang="ru-RU" dirty="0">
                <a:solidFill>
                  <a:srgbClr val="00B050"/>
                </a:solidFill>
              </a:rPr>
              <a:t>зачисление абитуриентов, подавших заявление о согласии на зачисление</a:t>
            </a:r>
            <a:r>
              <a:rPr lang="ru-RU" dirty="0"/>
              <a:t>, – с 24 августа 2021 г. по 30 октября 2021 г.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C42473F-1F36-45B0-929A-E9BFBA30A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8458"/>
          </a:xfrm>
        </p:spPr>
        <p:txBody>
          <a:bodyPr>
            <a:noAutofit/>
          </a:bodyPr>
          <a:lstStyle/>
          <a:p>
            <a:pPr algn="ctr"/>
            <a:r>
              <a:rPr lang="ru-RU" sz="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4874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8511B-7AE5-469D-BB77-F6FC13D0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Стоимость обучения в 2020 году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7EA8EB-C3DD-4D5F-AF61-B27028B91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1647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Очная форма – </a:t>
            </a:r>
          </a:p>
          <a:p>
            <a:pPr marL="0" indent="0">
              <a:buNone/>
            </a:pPr>
            <a:r>
              <a:rPr lang="ru-RU" dirty="0"/>
              <a:t>1 курс обучения – 122 400 руб.</a:t>
            </a:r>
          </a:p>
          <a:p>
            <a:pPr marL="0" indent="0">
              <a:buNone/>
            </a:pPr>
            <a:r>
              <a:rPr lang="ru-RU" dirty="0"/>
              <a:t>Возможна скидка, подробнее: </a:t>
            </a:r>
          </a:p>
          <a:p>
            <a:pPr marL="0" indent="0">
              <a:buNone/>
            </a:pPr>
            <a:r>
              <a:rPr lang="en-US" dirty="0"/>
              <a:t>https://udsu.ru/admissions/2021/vysshee-obrazovanie-magistratura/stoimost-obucheniya-na-2021-god/stoimost-obucheniya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Заочная форма обучения: </a:t>
            </a:r>
          </a:p>
          <a:p>
            <a:pPr marL="0" indent="0">
              <a:buNone/>
            </a:pPr>
            <a:r>
              <a:rPr lang="ru-RU" dirty="0"/>
              <a:t>1 курс обучения - 36800 руб.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22ACFC5-6848-498C-AB61-042EEA8FC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80618" y="5846617"/>
            <a:ext cx="173182" cy="330345"/>
          </a:xfrm>
        </p:spPr>
        <p:txBody>
          <a:bodyPr>
            <a:normAutofit/>
          </a:bodyPr>
          <a:lstStyle/>
          <a:p>
            <a:r>
              <a:rPr lang="ru-RU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931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B40A0-C7EE-4179-B150-661D4961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Траектории обучения социологии в </a:t>
            </a:r>
            <a:r>
              <a:rPr lang="ru-RU" dirty="0" err="1"/>
              <a:t>УдГУ</a:t>
            </a:r>
            <a:r>
              <a:rPr lang="ru-RU" dirty="0"/>
              <a:t>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320E7-48E1-490C-94F0-7BC70D949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7358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95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5E7A2-C95B-4753-8AC6-2B3864690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ДИСЦИПЛИНЫ УЧЕБНОГО ПЛАНА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1403FA-B3F2-4841-A720-7B883878C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0515600" cy="53155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2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rgbClr val="00B050"/>
                </a:solidFill>
              </a:rPr>
              <a:t>Дисциплины ядра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/>
              <a:t>Методология научных исследований в профессиональной сфере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Управление проектами в профессиональной деятельности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/>
              <a:t>Межкультурное взаимодействие в современном мире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/>
              <a:t>Иностранный язык в академической и профессиональной коммуникации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200" dirty="0"/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Элективные дисциплины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Стратегический менеджмент / Управление персоналом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Культура речевых коммуникаций и публичных выступлений руководителя / Корпоративная культура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Практика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Учебная практика, ознакомительная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Учебная практика, научно-исследовательская работа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Производственная практика, педагогическая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/>
              <a:t>Производственная практика, научно-исследовательская работа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397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1840</Words>
  <Application>Microsoft Office PowerPoint</Application>
  <PresentationFormat>Широкоэкранный</PresentationFormat>
  <Paragraphs>177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-apple-system</vt:lpstr>
      <vt:lpstr>Arial</vt:lpstr>
      <vt:lpstr>Calibri</vt:lpstr>
      <vt:lpstr>Calibri Light</vt:lpstr>
      <vt:lpstr>Times New Roman</vt:lpstr>
      <vt:lpstr>Тема Office</vt:lpstr>
      <vt:lpstr>Социологическое образование в УдГУ Институт Истории и социологии </vt:lpstr>
      <vt:lpstr>Информация о приёме в 2021 году по направлению Социология управления, магистратура</vt:lpstr>
      <vt:lpstr>3</vt:lpstr>
      <vt:lpstr>4</vt:lpstr>
      <vt:lpstr>5</vt:lpstr>
      <vt:lpstr>6</vt:lpstr>
      <vt:lpstr>Стоимость обучения в 2020 году </vt:lpstr>
      <vt:lpstr>Траектории обучения социологии в УдГУ </vt:lpstr>
      <vt:lpstr>ДИСЦИПЛИНЫ УЧЕБНОГО ПЛАНА</vt:lpstr>
      <vt:lpstr>ДИСЦИПЛИНЫ УЧЕБНОГО ПЛАНА</vt:lpstr>
      <vt:lpstr>Некоторые новые и обновленные дисциплины и модули программы</vt:lpstr>
      <vt:lpstr>9</vt:lpstr>
      <vt:lpstr>10</vt:lpstr>
      <vt:lpstr>ВЫБОР ТЕМ ВЫПУСКНЫХ КВАЛИФИКАЦИОННЫХ РАБОТ С ОРИЕНТАЦИЕЙ НА КАРЬЕРНОЕ ПРОДВИЖЕНИЕ И РАЗВИТИЕ БИЗНЕСА</vt:lpstr>
      <vt:lpstr>Наши выпускники работают </vt:lpstr>
      <vt:lpstr>Наши выпускники занимают должности </vt:lpstr>
      <vt:lpstr>Пример стажировки для студентов</vt:lpstr>
      <vt:lpstr>Примеры вакансий для выпускников</vt:lpstr>
      <vt:lpstr>Примеры вакансий для специалистов с опытом</vt:lpstr>
      <vt:lpstr>Ссылки по приёму и обучению: </vt:lpstr>
      <vt:lpstr>Для обзора – тексты 2020 г. Бакалавриат. 39.03.01 «Социология» https://f-iis.udsu.ru/spetsialnosti-i-napravleniya-podgotovki/bakalavriat-39-03-01-sotsiologiya Магистратура. 39.04.01 «Социология» (Социология управления) https://f-iis.udsu.ru/spetsialnosti-i-napravleniya-podgotovki/magistratura-39-03-01-sotsiologiya-upravleniya  Наши контакты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Обухов</dc:creator>
  <cp:lastModifiedBy>Константин Обухов</cp:lastModifiedBy>
  <cp:revision>44</cp:revision>
  <cp:lastPrinted>2021-04-23T13:13:05Z</cp:lastPrinted>
  <dcterms:created xsi:type="dcterms:W3CDTF">2021-02-10T21:46:51Z</dcterms:created>
  <dcterms:modified xsi:type="dcterms:W3CDTF">2021-07-05T17:30:26Z</dcterms:modified>
</cp:coreProperties>
</file>