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8" r:id="rId3"/>
    <p:sldId id="319" r:id="rId4"/>
    <p:sldId id="321" r:id="rId5"/>
    <p:sldId id="322" r:id="rId6"/>
    <p:sldId id="330" r:id="rId7"/>
    <p:sldId id="323" r:id="rId8"/>
    <p:sldId id="325" r:id="rId9"/>
    <p:sldId id="327" r:id="rId10"/>
    <p:sldId id="324" r:id="rId11"/>
    <p:sldId id="268" r:id="rId12"/>
    <p:sldId id="301" r:id="rId13"/>
    <p:sldId id="257" r:id="rId14"/>
    <p:sldId id="259" r:id="rId15"/>
    <p:sldId id="290" r:id="rId16"/>
    <p:sldId id="293" r:id="rId17"/>
    <p:sldId id="265" r:id="rId18"/>
    <p:sldId id="266" r:id="rId19"/>
    <p:sldId id="267" r:id="rId20"/>
    <p:sldId id="289" r:id="rId21"/>
    <p:sldId id="292" r:id="rId22"/>
    <p:sldId id="294" r:id="rId23"/>
    <p:sldId id="261" r:id="rId24"/>
    <p:sldId id="276" r:id="rId25"/>
    <p:sldId id="297" r:id="rId26"/>
    <p:sldId id="274" r:id="rId27"/>
    <p:sldId id="277" r:id="rId28"/>
    <p:sldId id="296" r:id="rId29"/>
    <p:sldId id="263" r:id="rId30"/>
    <p:sldId id="280" r:id="rId31"/>
    <p:sldId id="282" r:id="rId32"/>
    <p:sldId id="281" r:id="rId33"/>
    <p:sldId id="283" r:id="rId34"/>
    <p:sldId id="313" r:id="rId35"/>
    <p:sldId id="311" r:id="rId36"/>
    <p:sldId id="312" r:id="rId37"/>
    <p:sldId id="314" r:id="rId38"/>
    <p:sldId id="315" r:id="rId39"/>
    <p:sldId id="284" r:id="rId40"/>
    <p:sldId id="285" r:id="rId41"/>
    <p:sldId id="270" r:id="rId42"/>
    <p:sldId id="271" r:id="rId43"/>
    <p:sldId id="287" r:id="rId44"/>
    <p:sldId id="302" r:id="rId45"/>
    <p:sldId id="272" r:id="rId46"/>
    <p:sldId id="286" r:id="rId47"/>
    <p:sldId id="273" r:id="rId48"/>
    <p:sldId id="303" r:id="rId49"/>
    <p:sldId id="288" r:id="rId50"/>
    <p:sldId id="299" r:id="rId51"/>
    <p:sldId id="262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2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CC063-C7DE-48A7-8B6C-F463A4EAA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163B1D8-606F-4387-B188-043DCECAD7EA}" type="datetimeFigureOut">
              <a:rPr lang="ru-RU" smtClean="0"/>
              <a:pPr/>
              <a:t>13.06.2018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6CF7F34-295A-4D33-AD91-91482BADD0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mailto:superlvovich2012@yandex.ru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uperlvovich2012@yandex.ru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Магистерские программы по направлению «История»: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«Финно-угорский мир в историко-культурном и социально-политическом измерении»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Производственная практика, практика по получению профессиональных умений и опыта профессиональной деятельности, педагогическая </a:t>
            </a:r>
          </a:p>
          <a:p>
            <a:r>
              <a:rPr lang="ru-RU" dirty="0"/>
              <a:t>Производственная практика, научно-исследовательская работа </a:t>
            </a:r>
          </a:p>
          <a:p>
            <a:r>
              <a:rPr lang="ru-RU" dirty="0"/>
              <a:t>Учебная практика, практика по получению первичных умений и навыков научно-исследовательской деятельности</a:t>
            </a:r>
          </a:p>
          <a:p>
            <a:r>
              <a:rPr lang="ru-RU" dirty="0"/>
              <a:t> Производственная практика, преддипломная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Лекционные занятия</a:t>
            </a:r>
          </a:p>
        </p:txBody>
      </p:sp>
      <p:pic>
        <p:nvPicPr>
          <p:cNvPr id="12290" name="Picture 2" descr="G:\Documents\фото магистры\2016-04-12 18.50.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Семинарские занятия</a:t>
            </a:r>
          </a:p>
        </p:txBody>
      </p:sp>
      <p:pic>
        <p:nvPicPr>
          <p:cNvPr id="13314" name="Picture 2" descr="G:\Documents\фото магистры\2016-04-12 20.05.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1026" name="Picture 2" descr="G:\Documents\фото магистры\лудорвай\DSC003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3074" name="Picture 2" descr="G:\Documents\фото магистры\лудорвай\DSC004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Documents\фото магистры\DSC0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37890" name="Picture 2" descr="G:\Documents\фото магистры\P_20161207_140845_N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9218" name="Picture 2" descr="G:\Documents\фото магистры\2015-11-19 13.46.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10242" name="Picture 2" descr="G:\Documents\фото магистры\2015-11-19 13.46.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11266" name="Picture 2" descr="G:\Documents\фото магистры\2016-04-12 18.16.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Миссия программы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400" dirty="0"/>
              <a:t>Подготовка специалистов высокой квалификации </a:t>
            </a:r>
            <a:r>
              <a:rPr lang="ru-RU" sz="2400" b="1" dirty="0"/>
              <a:t>для системы образования, науки, средств массовой информации, государственного и муниципального управления, туризма, библиотечной, музейной и архивной сферы,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обладающих компетенциями для принятия и реализации решений, учитывающих национально-региональную (финно-угорскую) составляющую общественного развития.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Важнейшая миссия программы - </a:t>
            </a:r>
            <a:r>
              <a:rPr lang="ru-RU" sz="2400" b="1" dirty="0"/>
              <a:t>формирование экспертного сообщества по вопросам национально-регионального, языкового, социально-политического, культурного развития финно-угорских народов России.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Documents\фото магистры\DSC0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36868" name="Picture 4" descr="G:\Documents\фото магистры\P_20161207_141110_N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студентов в научных конференциях</a:t>
            </a:r>
          </a:p>
        </p:txBody>
      </p:sp>
      <p:pic>
        <p:nvPicPr>
          <p:cNvPr id="38914" name="Picture 2" descr="G:\Documents\фото магистры\WAGTixQtyK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Встреча с министром национальной политики УР Л.Н. </a:t>
            </a:r>
            <a:r>
              <a:rPr lang="ru-RU" dirty="0" err="1"/>
              <a:t>Бурановой</a:t>
            </a:r>
            <a:endParaRPr lang="ru-RU" dirty="0"/>
          </a:p>
        </p:txBody>
      </p:sp>
      <p:pic>
        <p:nvPicPr>
          <p:cNvPr id="5122" name="Picture 2" descr="G:\Documents\фото магистры\_8CapxfZrw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61011" y="1773872"/>
            <a:ext cx="6059978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Встреча с Председателем Комитета по делам архивов при Правительстве УР Н.В. </a:t>
            </a:r>
            <a:r>
              <a:rPr lang="ru-RU" dirty="0" err="1"/>
              <a:t>Тойкиной</a:t>
            </a:r>
            <a:endParaRPr lang="ru-RU" dirty="0"/>
          </a:p>
        </p:txBody>
      </p:sp>
      <p:pic>
        <p:nvPicPr>
          <p:cNvPr id="20482" name="Picture 2" descr="G:\Documents\фото магистры\20161006_1721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Встреча в ТРК «Моя Удмуртия»</a:t>
            </a:r>
          </a:p>
        </p:txBody>
      </p:sp>
      <p:pic>
        <p:nvPicPr>
          <p:cNvPr id="44033" name="Picture 1" descr="G:\Documents\фото магистры\137@thumb-IMG_24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3286116" y="3429000"/>
            <a:ext cx="2428880" cy="2030427"/>
          </a:xfrm>
          <a:prstGeom prst="rect">
            <a:avLst/>
          </a:prstGeom>
          <a:noFill/>
        </p:spPr>
      </p:pic>
      <p:pic>
        <p:nvPicPr>
          <p:cNvPr id="44034" name="Picture 2" descr="G:\Documents\фото магистры\135@thumb-IMG_24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714488"/>
            <a:ext cx="1928826" cy="1714512"/>
          </a:xfrm>
          <a:prstGeom prst="rect">
            <a:avLst/>
          </a:prstGeom>
          <a:noFill/>
        </p:spPr>
      </p:pic>
      <p:pic>
        <p:nvPicPr>
          <p:cNvPr id="44036" name="Picture 4" descr="ТВ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500174"/>
            <a:ext cx="2143140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Поездка в музей исчезнувших деревень д. </a:t>
            </a:r>
            <a:r>
              <a:rPr lang="ru-RU" dirty="0" err="1"/>
              <a:t>Сеп</a:t>
            </a:r>
            <a:r>
              <a:rPr lang="ru-RU" dirty="0"/>
              <a:t> </a:t>
            </a:r>
            <a:r>
              <a:rPr lang="ru-RU" dirty="0" err="1"/>
              <a:t>Игринского</a:t>
            </a:r>
            <a:r>
              <a:rPr lang="ru-RU" dirty="0"/>
              <a:t> района</a:t>
            </a:r>
          </a:p>
        </p:txBody>
      </p:sp>
      <p:pic>
        <p:nvPicPr>
          <p:cNvPr id="18434" name="Picture 2" descr="G:\Documents\фото магистры\20161006_1703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  <p:pic>
        <p:nvPicPr>
          <p:cNvPr id="6146" name="Picture 2" descr="G:\Documents\фото магистры\20171022_111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000240"/>
            <a:ext cx="7215238" cy="417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Встреча с научным сотрудником отдела междисциплинарных и прикладных исследований УИИЯЛ </a:t>
            </a:r>
            <a:r>
              <a:rPr lang="ru-RU" sz="2400" b="1" dirty="0" err="1"/>
              <a:t>УрО</a:t>
            </a:r>
            <a:r>
              <a:rPr lang="ru-RU" sz="2400" b="1" dirty="0"/>
              <a:t> РАН А.П. Сидоровой</a:t>
            </a:r>
          </a:p>
        </p:txBody>
      </p:sp>
      <p:pic>
        <p:nvPicPr>
          <p:cNvPr id="21506" name="Picture 2" descr="G:\Documents\фото магистры\20161026_1814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Встреча с </a:t>
            </a:r>
            <a:r>
              <a:rPr lang="ru-RU" dirty="0" err="1"/>
              <a:t>врио</a:t>
            </a:r>
            <a:r>
              <a:rPr lang="ru-RU" dirty="0"/>
              <a:t> директора УИИЯЛ </a:t>
            </a:r>
            <a:r>
              <a:rPr lang="ru-RU" dirty="0" err="1"/>
              <a:t>УрО</a:t>
            </a:r>
            <a:r>
              <a:rPr lang="ru-RU" dirty="0"/>
              <a:t> РАН, к.и.н. И.Л. </a:t>
            </a:r>
            <a:r>
              <a:rPr lang="ru-RU" dirty="0" err="1"/>
              <a:t>Поздеевым</a:t>
            </a:r>
            <a:endParaRPr lang="ru-RU" dirty="0"/>
          </a:p>
        </p:txBody>
      </p:sp>
      <p:pic>
        <p:nvPicPr>
          <p:cNvPr id="40963" name="Picture 3" descr="G:\Documents\фото магистры\встреча с поздеевым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Научно-исследовательская работа в Центре документации новейшей истории</a:t>
            </a:r>
          </a:p>
        </p:txBody>
      </p:sp>
      <p:pic>
        <p:nvPicPr>
          <p:cNvPr id="7170" name="Picture 2" descr="G:\Documents\фото магистры\2015-11-05 16.44.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Программа академической магистратуры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endParaRPr lang="ru-RU" b="1" dirty="0"/>
          </a:p>
          <a:p>
            <a:pPr marL="609600" indent="-609600"/>
            <a:r>
              <a:rPr lang="ru-RU" b="1" dirty="0"/>
              <a:t>Форма обучения</a:t>
            </a:r>
            <a:r>
              <a:rPr lang="ru-RU" dirty="0"/>
              <a:t>:</a:t>
            </a:r>
            <a:r>
              <a:rPr lang="ru-RU" b="1" dirty="0"/>
              <a:t> </a:t>
            </a:r>
            <a:r>
              <a:rPr lang="ru-RU" dirty="0"/>
              <a:t>очная</a:t>
            </a:r>
            <a:endParaRPr lang="ru-RU" b="1" dirty="0"/>
          </a:p>
          <a:p>
            <a:pPr marL="609600" indent="-609600"/>
            <a:r>
              <a:rPr lang="ru-RU" b="1" dirty="0"/>
              <a:t>Срок обучения</a:t>
            </a:r>
            <a:r>
              <a:rPr lang="ru-RU" dirty="0"/>
              <a:t>: 2 года</a:t>
            </a:r>
            <a:endParaRPr lang="ru-RU" b="1" dirty="0"/>
          </a:p>
          <a:p>
            <a:pPr marL="609600" indent="-609600"/>
            <a:r>
              <a:rPr lang="ru-RU" b="1" dirty="0"/>
              <a:t>Язык обучения</a:t>
            </a:r>
            <a:r>
              <a:rPr lang="ru-RU" dirty="0"/>
              <a:t>: русский, изучение финского и удмуртского языков</a:t>
            </a:r>
            <a:endParaRPr lang="ru-RU" b="1" dirty="0"/>
          </a:p>
          <a:p>
            <a:pPr marL="609600" indent="-609600"/>
            <a:r>
              <a:rPr lang="ru-RU" b="1" dirty="0"/>
              <a:t>Степень (квалификация) выпускника: </a:t>
            </a:r>
            <a:r>
              <a:rPr lang="ru-RU" dirty="0"/>
              <a:t>магистр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Научно-исследовательская работа в Научном архиве  УИИЯЛ </a:t>
            </a:r>
            <a:r>
              <a:rPr lang="ru-RU" sz="2400" b="1" dirty="0" err="1"/>
              <a:t>УрО</a:t>
            </a:r>
            <a:r>
              <a:rPr lang="ru-RU" sz="2400" b="1" dirty="0"/>
              <a:t> РАН. Руководитель архива к.и.н. И.К. </a:t>
            </a:r>
            <a:r>
              <a:rPr lang="ru-RU" sz="2400" b="1" dirty="0" err="1"/>
              <a:t>НАзмутдинова</a:t>
            </a:r>
            <a:endParaRPr lang="ru-RU" sz="2400" b="1" dirty="0"/>
          </a:p>
        </p:txBody>
      </p:sp>
      <p:pic>
        <p:nvPicPr>
          <p:cNvPr id="24578" name="Picture 2" descr="G:\Documents\фото магистры\20170110_1654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Научно-исследовательская работа в Научной библиотеке УИИЯЛ </a:t>
            </a:r>
            <a:r>
              <a:rPr lang="ru-RU" dirty="0" err="1"/>
              <a:t>УрО</a:t>
            </a:r>
            <a:r>
              <a:rPr lang="ru-RU" dirty="0"/>
              <a:t> РАН</a:t>
            </a:r>
          </a:p>
        </p:txBody>
      </p:sp>
      <p:pic>
        <p:nvPicPr>
          <p:cNvPr id="26626" name="Picture 2" descr="G:\Documents\фото магистры\20170111_1650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ocuments\фото магистры\20170111_164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290"/>
            <a:ext cx="635798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Научно-исследовательская работа в УИИЯЛ </a:t>
            </a:r>
            <a:r>
              <a:rPr lang="ru-RU" dirty="0" err="1"/>
              <a:t>УрО</a:t>
            </a:r>
            <a:r>
              <a:rPr lang="ru-RU" dirty="0"/>
              <a:t> РАН. </a:t>
            </a:r>
            <a:br>
              <a:rPr lang="ru-RU" dirty="0"/>
            </a:br>
            <a:r>
              <a:rPr lang="ru-RU" dirty="0"/>
              <a:t>Встреча с д.и.н. М.Г. Ивановой</a:t>
            </a:r>
          </a:p>
        </p:txBody>
      </p:sp>
      <p:pic>
        <p:nvPicPr>
          <p:cNvPr id="27650" name="Picture 2" descr="G:\Documents\фото магистры\20170112_165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6732"/>
            <a:ext cx="7467600" cy="448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Преподаватели- работодатели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Депутат Государственной Думы Федерального Собрания РФ, д.и.н., профессор РАН</a:t>
            </a:r>
          </a:p>
          <a:p>
            <a:r>
              <a:rPr lang="ru-RU" dirty="0"/>
              <a:t>Алексей Егорович Загребин</a:t>
            </a:r>
          </a:p>
        </p:txBody>
      </p:sp>
      <p:pic>
        <p:nvPicPr>
          <p:cNvPr id="2050" name="Picture 2" descr="G:\f92ef10a85a728562039f6d17665bd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70375" y="2227754"/>
            <a:ext cx="3657600" cy="3316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Преподаватели- работодатели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Руководитель Агентства по государственной охране культурного наследия Удмуртской Республики , к.и.н.,</a:t>
            </a:r>
          </a:p>
          <a:p>
            <a:r>
              <a:rPr lang="ru-RU" dirty="0"/>
              <a:t>доцент Юрий Александрович Перевозчиков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0_value_48436_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143116"/>
            <a:ext cx="1833570" cy="2349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Преподаватели- работодатели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Арзамазов</a:t>
            </a:r>
            <a:r>
              <a:rPr lang="ru-RU" dirty="0"/>
              <a:t> Алексей Андреевич,</a:t>
            </a:r>
          </a:p>
          <a:p>
            <a:r>
              <a:rPr lang="ru-RU" dirty="0"/>
              <a:t> филолог, историк и теоретик литературы, </a:t>
            </a:r>
            <a:r>
              <a:rPr lang="ru-RU" dirty="0" err="1"/>
              <a:t>финно-угровед</a:t>
            </a:r>
            <a:r>
              <a:rPr lang="ru-RU" dirty="0"/>
              <a:t>, поэт, переводчик, доктор филологических наук, научный сотрудник УИИЯЛ </a:t>
            </a:r>
            <a:r>
              <a:rPr lang="ru-RU" dirty="0" err="1"/>
              <a:t>УрО</a:t>
            </a:r>
            <a:r>
              <a:rPr lang="ru-RU" dirty="0"/>
              <a:t> РАН</a:t>
            </a:r>
          </a:p>
        </p:txBody>
      </p:sp>
      <p:pic>
        <p:nvPicPr>
          <p:cNvPr id="3075" name="Picture 3" descr="G:\5aa798659041a7adb924f828cf0b7c17_X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00240"/>
            <a:ext cx="314327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Преподаватели- работодатели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ВРИО директора Удмуртского института истории, языка и литературы </a:t>
            </a:r>
            <a:r>
              <a:rPr lang="ru-RU" dirty="0" err="1"/>
              <a:t>УрО</a:t>
            </a:r>
            <a:r>
              <a:rPr lang="ru-RU" dirty="0"/>
              <a:t> РАН Удмуртского исследовательского центра </a:t>
            </a:r>
            <a:r>
              <a:rPr lang="ru-RU" dirty="0" err="1"/>
              <a:t>УрО</a:t>
            </a:r>
            <a:r>
              <a:rPr lang="ru-RU" dirty="0"/>
              <a:t> РАН, кандидат исторических наук, руководитель группы центра </a:t>
            </a:r>
            <a:r>
              <a:rPr lang="ru-RU" dirty="0" err="1"/>
              <a:t>энциклопедистики</a:t>
            </a:r>
            <a:r>
              <a:rPr lang="ru-RU" dirty="0"/>
              <a:t>, к.и.н. Игорь Леонидович </a:t>
            </a:r>
            <a:r>
              <a:rPr lang="ru-RU" dirty="0" err="1"/>
              <a:t>Поздеев</a:t>
            </a:r>
            <a:endParaRPr lang="ru-RU" dirty="0"/>
          </a:p>
        </p:txBody>
      </p:sp>
      <p:pic>
        <p:nvPicPr>
          <p:cNvPr id="4098" name="Picture 2" descr="G:\Поздеев_Игорь_Леонидович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71678"/>
            <a:ext cx="2000264" cy="2624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Преподаватели- работодатели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Cтарший</a:t>
            </a:r>
            <a:r>
              <a:rPr lang="ru-RU" dirty="0"/>
              <a:t> научный сотрудник центра по изучению современных этнополитических процессов отдела междисциплинарных и прикладных исследований, кандидат исторических наук</a:t>
            </a:r>
          </a:p>
          <a:p>
            <a:r>
              <a:rPr lang="ru-RU" dirty="0"/>
              <a:t>Воронцов Владимир Степанович</a:t>
            </a:r>
          </a:p>
        </p:txBody>
      </p:sp>
      <p:pic>
        <p:nvPicPr>
          <p:cNvPr id="5122" name="Picture 2" descr="G:\воронцов-в-с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43187"/>
            <a:ext cx="3657600" cy="2486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Лекции доктора </a:t>
            </a:r>
            <a:r>
              <a:rPr lang="ru-RU" dirty="0" err="1"/>
              <a:t>Жужанны</a:t>
            </a:r>
            <a:r>
              <a:rPr lang="ru-RU" dirty="0"/>
              <a:t> </a:t>
            </a:r>
            <a:r>
              <a:rPr lang="ru-RU" dirty="0" err="1"/>
              <a:t>Шаланки</a:t>
            </a:r>
            <a:r>
              <a:rPr lang="ru-RU" dirty="0"/>
              <a:t> (университет им. Этвеша </a:t>
            </a:r>
            <a:r>
              <a:rPr lang="ru-RU" dirty="0" err="1"/>
              <a:t>Лоранда</a:t>
            </a:r>
            <a:r>
              <a:rPr lang="ru-RU" dirty="0"/>
              <a:t>, г. Будапешт)</a:t>
            </a:r>
          </a:p>
        </p:txBody>
      </p:sp>
      <p:pic>
        <p:nvPicPr>
          <p:cNvPr id="28674" name="Picture 2" descr="G:\Documents\фото магистры\2181083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/>
              <a:t>Требования для поступления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ru-RU" b="1"/>
              <a:t> </a:t>
            </a:r>
            <a:r>
              <a:rPr lang="ru-RU"/>
              <a:t>Диплом (степень) бакалавра</a:t>
            </a:r>
          </a:p>
          <a:p>
            <a:pPr marL="609600" indent="-609600"/>
            <a:r>
              <a:rPr lang="ru-RU"/>
              <a:t>Диплом специалиста в широких областях социальных и гуманитарных наук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G:\Documents\фото магистры\3436254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Государственный экзамен</a:t>
            </a:r>
          </a:p>
        </p:txBody>
      </p:sp>
      <p:pic>
        <p:nvPicPr>
          <p:cNvPr id="14338" name="Picture 2" descr="G:\Documents\фото магистры\2016-06-04 08.57.02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Государственный экзамен</a:t>
            </a:r>
          </a:p>
        </p:txBody>
      </p:sp>
      <p:pic>
        <p:nvPicPr>
          <p:cNvPr id="15362" name="Picture 2" descr="G:\Documents\фото магистры\2016-06-04 08.57.35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Documents\фото магистры\4534793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Государственный экзамен</a:t>
            </a:r>
          </a:p>
        </p:txBody>
      </p:sp>
      <p:pic>
        <p:nvPicPr>
          <p:cNvPr id="14338" name="Picture 2" descr="G:\Documents\фото магистры\2016-06-04 08.57.02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Государственный экзамен</a:t>
            </a:r>
          </a:p>
        </p:txBody>
      </p:sp>
      <p:pic>
        <p:nvPicPr>
          <p:cNvPr id="16386" name="Picture 2" descr="G:\Documents\фото магистры\2016-06-04 09.47.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93125" y="1773872"/>
            <a:ext cx="3395749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Documents\фото магистры\295014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G:\Documents\фото магистры\2016-06-04 12.59.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C:\Users\Семья Мельниковых\Downloads\DSC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35824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Documents\фото магистры\512373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Первый выпуск программы «Финно-угорский мир в историко-культурном и социально-историческом измерении», 2015 г.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Программа вступительных испытаний: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/>
              <a:t>устное собеседования</a:t>
            </a:r>
            <a:endParaRPr lang="ru-RU" sz="2800" dirty="0"/>
          </a:p>
          <a:p>
            <a:r>
              <a:rPr lang="ru-RU" sz="2800" b="1" dirty="0"/>
              <a:t>собеседование </a:t>
            </a:r>
            <a:r>
              <a:rPr lang="ru-RU" sz="2800" dirty="0"/>
              <a:t>по заранее объявленной теме </a:t>
            </a:r>
            <a:r>
              <a:rPr lang="ru-RU" sz="2800" b="1" dirty="0"/>
              <a:t>по этнической и региональной истории финно-угорских народов и регионов</a:t>
            </a:r>
            <a:endParaRPr lang="ru-RU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Вручение дипломов  магистра</a:t>
            </a:r>
          </a:p>
        </p:txBody>
      </p:sp>
      <p:pic>
        <p:nvPicPr>
          <p:cNvPr id="41991" name="Picture 7" descr="дипломы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285992"/>
            <a:ext cx="3000396" cy="1643067"/>
          </a:xfrm>
          <a:prstGeom prst="rect">
            <a:avLst/>
          </a:prstGeom>
          <a:noFill/>
        </p:spPr>
      </p:pic>
      <p:pic>
        <p:nvPicPr>
          <p:cNvPr id="41994" name="Picture 10" descr="G:\Documents\фото магистры\241@thumb-дипломы (2)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357430"/>
            <a:ext cx="2286000" cy="1524000"/>
          </a:xfrm>
          <a:prstGeom prst="rect">
            <a:avLst/>
          </a:prstGeom>
          <a:noFill/>
        </p:spPr>
      </p:pic>
      <p:pic>
        <p:nvPicPr>
          <p:cNvPr id="41995" name="Picture 11" descr="G:\Documents\фото магистры\242@thumb-дипломы (3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357694"/>
            <a:ext cx="2286000" cy="1524000"/>
          </a:xfrm>
          <a:prstGeom prst="rect">
            <a:avLst/>
          </a:prstGeom>
          <a:noFill/>
        </p:spPr>
      </p:pic>
      <p:pic>
        <p:nvPicPr>
          <p:cNvPr id="41996" name="Picture 12" descr="G:\Documents\фото магистры\243@thumb-дипломы (4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4143380"/>
            <a:ext cx="2286000" cy="152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Вручение дипломов об окончании программы</a:t>
            </a:r>
          </a:p>
        </p:txBody>
      </p:sp>
      <p:pic>
        <p:nvPicPr>
          <p:cNvPr id="6146" name="Picture 2" descr="G:\Documents\фото магистры\2015-07-17 14.27.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Где работают выпускники программы «Финно-угорский мир в историко-культурном и социально-историческом измерении»?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b="1" dirty="0"/>
              <a:t>Лена </a:t>
            </a:r>
            <a:r>
              <a:rPr lang="ru-RU" b="1" dirty="0" err="1"/>
              <a:t>Слесарева</a:t>
            </a:r>
            <a:r>
              <a:rPr lang="ru-RU" dirty="0"/>
              <a:t>, журналист ТРК «Моя Удмуртия»</a:t>
            </a:r>
          </a:p>
        </p:txBody>
      </p:sp>
      <p:pic>
        <p:nvPicPr>
          <p:cNvPr id="7" name="Содержимое 6" descr="http://www.myudm.ru/sites/default/files/slesareva1_2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250033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Где работают выпускники программы «Финно-угорский мир в историко-культурном и социально-историческом измерении»?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/>
              <a:t>Константин Ижболдин</a:t>
            </a:r>
            <a:r>
              <a:rPr lang="ru-RU" dirty="0"/>
              <a:t>,</a:t>
            </a:r>
          </a:p>
          <a:p>
            <a:r>
              <a:rPr lang="ru-RU" dirty="0"/>
              <a:t> шеф-редактор ТРК «Моя Удмуртия»</a:t>
            </a:r>
          </a:p>
        </p:txBody>
      </p:sp>
      <p:pic>
        <p:nvPicPr>
          <p:cNvPr id="5" name="Содержимое 4" descr="http://www.myudm.ru/sites/default/files/izhboldin_2.jpg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357298"/>
            <a:ext cx="321471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Где работают выпускники программы «Финно-угорский мир в историко-культурном и социально-историческом измерении»?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Татьяна </a:t>
            </a:r>
            <a:r>
              <a:rPr lang="ru-RU" dirty="0" err="1"/>
              <a:t>Юмина</a:t>
            </a:r>
            <a:r>
              <a:rPr lang="ru-RU" dirty="0"/>
              <a:t>, преподаватель краеведения, финского и удмуртского языка, школа №56 г. Ижевска</a:t>
            </a:r>
          </a:p>
        </p:txBody>
      </p:sp>
      <p:pic>
        <p:nvPicPr>
          <p:cNvPr id="5" name="Содержимое 4" descr="Татьяна  Юмина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6000" y="1987550"/>
            <a:ext cx="25400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Где работают выпускники программы по направлению «История»?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Ирина Рубинштейн, преподаватель истории и обществознания, </a:t>
            </a:r>
            <a:r>
              <a:rPr lang="ru-RU" dirty="0" err="1"/>
              <a:t>гуманитарно</a:t>
            </a:r>
            <a:r>
              <a:rPr lang="ru-RU" dirty="0"/>
              <a:t>- юридический лицей, школа №86 г. Ижевска</a:t>
            </a:r>
          </a:p>
        </p:txBody>
      </p:sp>
      <p:pic>
        <p:nvPicPr>
          <p:cNvPr id="60418" name="Picture 2" descr="G:\Documents\фото магистры\170@thumb-Межрегион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3000396" cy="3857652"/>
          </a:xfrm>
          <a:prstGeom prst="rect">
            <a:avLst/>
          </a:prstGeom>
          <a:noFill/>
        </p:spPr>
      </p:pic>
      <p:pic>
        <p:nvPicPr>
          <p:cNvPr id="7170" name="Picture 2" descr="G:\Documents\фото магистры\Рубинштейн И. конфренц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4071934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Где работают выпускники программы по направлению «История»?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Вера </a:t>
            </a:r>
            <a:r>
              <a:rPr lang="ru-RU" dirty="0" err="1"/>
              <a:t>Васева</a:t>
            </a:r>
            <a:r>
              <a:rPr lang="ru-RU" dirty="0"/>
              <a:t>, начальник отдела планирования и этнокультурного развития Министерства национальной политики УР</a:t>
            </a:r>
          </a:p>
          <a:p>
            <a:endParaRPr lang="ru-RU" dirty="0"/>
          </a:p>
        </p:txBody>
      </p:sp>
      <p:pic>
        <p:nvPicPr>
          <p:cNvPr id="61442" name="Picture 2" descr="G:\Documents\фото магистры\2016-04-12 19.30.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3116"/>
            <a:ext cx="3657600" cy="3114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Где работают выпускники программы по направлению «История»?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Ходырев Даниил, консультант </a:t>
            </a:r>
            <a:r>
              <a:rPr lang="ru-RU" b="1" dirty="0"/>
              <a:t>      </a:t>
            </a:r>
          </a:p>
          <a:p>
            <a:r>
              <a:rPr lang="ru-RU" b="1" dirty="0"/>
              <a:t> </a:t>
            </a:r>
            <a:r>
              <a:rPr lang="ru-RU" dirty="0"/>
              <a:t>сектора анализа общественно-политической информации  Управления по внутренней политике Администрации Главы и Правительства УР</a:t>
            </a:r>
          </a:p>
        </p:txBody>
      </p:sp>
      <p:pic>
        <p:nvPicPr>
          <p:cNvPr id="62466" name="Picture 2" descr="G:\Documents\фото магистры\bfnbbbfP9x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6000" y="1651000"/>
            <a:ext cx="2540000" cy="44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ПРИХОДИТЕ К НАМ УЧИТЬСЯ!!!!</a:t>
            </a:r>
          </a:p>
          <a:p>
            <a:pPr algn="ctr"/>
            <a:r>
              <a:rPr lang="ru-RU" sz="4400" b="1" dirty="0"/>
              <a:t>Набор 2018 г. – </a:t>
            </a:r>
            <a:r>
              <a:rPr lang="ru-RU" sz="4400" b="1"/>
              <a:t>9 бюджетных </a:t>
            </a:r>
            <a:r>
              <a:rPr lang="ru-RU" sz="4400" b="1" dirty="0"/>
              <a:t>мест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Телефон 89124576324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ru-RU" dirty="0"/>
              <a:t>Мельникова Ольга Михайловна</a:t>
            </a:r>
          </a:p>
          <a:p>
            <a:r>
              <a:rPr lang="ru-RU" b="1" dirty="0">
                <a:hlinkClick r:id="rId2"/>
              </a:rPr>
              <a:t>superlvovich2012@yandex.ru</a:t>
            </a:r>
            <a:r>
              <a:rPr lang="ru-RU" b="1" dirty="0"/>
              <a:t>; </a:t>
            </a:r>
          </a:p>
          <a:p>
            <a:r>
              <a:rPr lang="ru-RU" b="1" dirty="0"/>
              <a:t>8 912 457 63 24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G:\Documents\фото магистры\IMG_33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2362200"/>
            <a:ext cx="291465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/>
              <a:t>Руководитель  программы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0552" cy="4525963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ru-RU" sz="2400" dirty="0"/>
              <a:t>Почётный работник высшего профессионального образования 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400" dirty="0"/>
              <a:t>Российской Федерации,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400" dirty="0"/>
              <a:t>доктор исторических наук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400" dirty="0"/>
              <a:t> Мельникова Ольга Михайловна</a:t>
            </a:r>
            <a:r>
              <a:rPr lang="ru-RU" sz="2400" b="1" dirty="0"/>
              <a:t> (</a:t>
            </a:r>
            <a:r>
              <a:rPr lang="ru-RU" sz="2400" b="1" dirty="0">
                <a:hlinkClick r:id="rId2"/>
              </a:rPr>
              <a:t>superlvovich2012@yandex.ru</a:t>
            </a:r>
            <a:r>
              <a:rPr lang="ru-RU" sz="2400" b="1"/>
              <a:t>;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sz="2400" b="1"/>
              <a:t>8 </a:t>
            </a:r>
            <a:r>
              <a:rPr lang="ru-RU" sz="2400" b="1" dirty="0"/>
              <a:t>912 457 63 24)</a:t>
            </a:r>
          </a:p>
        </p:txBody>
      </p:sp>
      <p:pic>
        <p:nvPicPr>
          <p:cNvPr id="3" name="Picture 3" descr="G:\Documents\фото магистры\IMG_3328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1977232"/>
            <a:ext cx="2786062" cy="3714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Основные дисциплины</a:t>
            </a:r>
            <a:r>
              <a:rPr lang="ru-RU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/>
              <a:t>Модуль 1. «История, теория и методология исторического знания</a:t>
            </a:r>
            <a:r>
              <a:rPr lang="ru-RU" sz="2800"/>
              <a:t>»</a:t>
            </a:r>
          </a:p>
          <a:p>
            <a:r>
              <a:rPr lang="ru-RU" sz="2800"/>
              <a:t>Философия и методология науки</a:t>
            </a:r>
          </a:p>
          <a:p>
            <a:r>
              <a:rPr lang="ru-RU" sz="2800"/>
              <a:t>Информационные технологии в историческом исследовании и образовании </a:t>
            </a:r>
          </a:p>
          <a:p>
            <a:r>
              <a:rPr lang="ru-RU" sz="2800"/>
              <a:t>Актуальные проблемы исторических исследований </a:t>
            </a:r>
          </a:p>
          <a:p>
            <a:r>
              <a:rPr lang="ru-RU" sz="2800"/>
              <a:t>Междисциплинарные подходы в современной исторической науке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Основные дисциплины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400" b="1" dirty="0"/>
              <a:t>Модуль 2. «История и культура финно-угорских народов»</a:t>
            </a:r>
            <a:endParaRPr lang="ru-RU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Этнография финно-угорских народов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История культуры финно-угорских народов: традиции и новации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Финно-угорские народы на археологической карте средневековой Евразии 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Археология Урала: общие проблемы</a:t>
            </a:r>
          </a:p>
          <a:p>
            <a:pPr>
              <a:lnSpc>
                <a:spcPct val="90000"/>
              </a:lnSpc>
            </a:pPr>
            <a:r>
              <a:rPr lang="ru-RU" dirty="0"/>
              <a:t>Методика и дидактика преподавания национально-региональных проблем в гуманитарном образовании</a:t>
            </a:r>
          </a:p>
          <a:p>
            <a:pPr>
              <a:lnSpc>
                <a:spcPct val="90000"/>
              </a:lnSpc>
            </a:pPr>
            <a:r>
              <a:rPr lang="ru-RU" dirty="0"/>
              <a:t> Социально-культурное проектирование в финно-угорском пространстве: ресурсы, идеи, практики </a:t>
            </a:r>
            <a:endParaRPr lang="ru-RU" b="1" dirty="0"/>
          </a:p>
          <a:p>
            <a:pPr>
              <a:lnSpc>
                <a:spcPct val="90000"/>
              </a:lnSpc>
            </a:pP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Основные дисциплины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b="1" dirty="0"/>
          </a:p>
          <a:p>
            <a:pPr>
              <a:lnSpc>
                <a:spcPct val="90000"/>
              </a:lnSpc>
            </a:pPr>
            <a:r>
              <a:rPr lang="ru-RU" b="1" dirty="0"/>
              <a:t>Модуль 4. «Интеллектуальная история финно-угорских народов»</a:t>
            </a:r>
            <a:endParaRPr lang="ru-RU" dirty="0"/>
          </a:p>
          <a:p>
            <a:pPr>
              <a:lnSpc>
                <a:spcPct val="90000"/>
              </a:lnSpc>
            </a:pPr>
            <a:r>
              <a:rPr lang="ru-RU" dirty="0"/>
              <a:t>Этнографическое финноугроведение и региональная историография</a:t>
            </a:r>
          </a:p>
          <a:p>
            <a:pPr>
              <a:lnSpc>
                <a:spcPct val="90000"/>
              </a:lnSpc>
            </a:pPr>
            <a:r>
              <a:rPr lang="ru-RU" dirty="0"/>
              <a:t>Язык как исторический источник</a:t>
            </a:r>
          </a:p>
          <a:p>
            <a:pPr>
              <a:lnSpc>
                <a:spcPct val="90000"/>
              </a:lnSpc>
            </a:pPr>
            <a:r>
              <a:rPr lang="ru-RU" dirty="0"/>
              <a:t>Финский язык</a:t>
            </a:r>
          </a:p>
          <a:p>
            <a:pPr>
              <a:lnSpc>
                <a:spcPct val="90000"/>
              </a:lnSpc>
            </a:pPr>
            <a:r>
              <a:rPr lang="ru-RU" dirty="0"/>
              <a:t>Удмуртский язык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194</TotalTime>
  <Words>804</Words>
  <Application>Microsoft Office PowerPoint</Application>
  <PresentationFormat>Экран (4:3)</PresentationFormat>
  <Paragraphs>112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Century Schoolbook</vt:lpstr>
      <vt:lpstr>Wingdings</vt:lpstr>
      <vt:lpstr>Wingdings 2</vt:lpstr>
      <vt:lpstr>Эркер</vt:lpstr>
      <vt:lpstr> Магистерские программы по направлению «История»: «Финно-угорский мир в историко-культурном и социально-политическом измерении»</vt:lpstr>
      <vt:lpstr>Миссия программы</vt:lpstr>
      <vt:lpstr>Программа академической магистратуры</vt:lpstr>
      <vt:lpstr>Требования для поступления</vt:lpstr>
      <vt:lpstr>Программа вступительных испытаний:</vt:lpstr>
      <vt:lpstr>Руководитель  программы</vt:lpstr>
      <vt:lpstr>Основные дисциплины </vt:lpstr>
      <vt:lpstr>Основные дисциплины</vt:lpstr>
      <vt:lpstr>Основные дисциплины</vt:lpstr>
      <vt:lpstr>Практики</vt:lpstr>
      <vt:lpstr>Лекционные занятия</vt:lpstr>
      <vt:lpstr>Семинарские занятия</vt:lpstr>
      <vt:lpstr>Участие студентов в научных конференциях</vt:lpstr>
      <vt:lpstr>Участие студентов в научных конференциях</vt:lpstr>
      <vt:lpstr>Презентация PowerPoint</vt:lpstr>
      <vt:lpstr>Участие студентов в научных конференциях</vt:lpstr>
      <vt:lpstr>Участие студентов в научных конференциях</vt:lpstr>
      <vt:lpstr>Участие студентов в научных конференциях</vt:lpstr>
      <vt:lpstr>Участие студентов в научных конференциях</vt:lpstr>
      <vt:lpstr>Презентация PowerPoint</vt:lpstr>
      <vt:lpstr>Участие студентов в научных конференциях</vt:lpstr>
      <vt:lpstr>Участие студентов в научных конференциях</vt:lpstr>
      <vt:lpstr>Встреча с министром национальной политики УР Л.Н. Бурановой</vt:lpstr>
      <vt:lpstr>Встреча с Председателем Комитета по делам архивов при Правительстве УР Н.В. Тойкиной</vt:lpstr>
      <vt:lpstr>Встреча в ТРК «Моя Удмуртия»</vt:lpstr>
      <vt:lpstr>Поездка в музей исчезнувших деревень д. Сеп Игринского района</vt:lpstr>
      <vt:lpstr>Встреча с научным сотрудником отдела междисциплинарных и прикладных исследований УИИЯЛ УрО РАН А.П. Сидоровой</vt:lpstr>
      <vt:lpstr>Встреча с врио директора УИИЯЛ УрО РАН, к.и.н. И.Л. Поздеевым</vt:lpstr>
      <vt:lpstr>Научно-исследовательская работа в Центре документации новейшей истории</vt:lpstr>
      <vt:lpstr>Научно-исследовательская работа в Научном архиве  УИИЯЛ УрО РАН. Руководитель архива к.и.н. И.К. НАзмутдинова</vt:lpstr>
      <vt:lpstr>Научно-исследовательская работа в Научной библиотеке УИИЯЛ УрО РАН</vt:lpstr>
      <vt:lpstr>Презентация PowerPoint</vt:lpstr>
      <vt:lpstr>Научно-исследовательская работа в УИИЯЛ УрО РАН.  Встреча с д.и.н. М.Г. Ивановой</vt:lpstr>
      <vt:lpstr>Преподаватели- работодатели</vt:lpstr>
      <vt:lpstr>Преподаватели- работодатели</vt:lpstr>
      <vt:lpstr>Преподаватели- работодатели</vt:lpstr>
      <vt:lpstr>Преподаватели- работодатели</vt:lpstr>
      <vt:lpstr>Преподаватели- работодатели</vt:lpstr>
      <vt:lpstr>Лекции доктора Жужанны Шаланки (университет им. Этвеша Лоранда, г. Будапешт)</vt:lpstr>
      <vt:lpstr>Презентация PowerPoint</vt:lpstr>
      <vt:lpstr>Государственный экзамен</vt:lpstr>
      <vt:lpstr>Государственный экзамен</vt:lpstr>
      <vt:lpstr>Презентация PowerPoint</vt:lpstr>
      <vt:lpstr>Государственный экзамен</vt:lpstr>
      <vt:lpstr>Государственный экзамен</vt:lpstr>
      <vt:lpstr>Презентация PowerPoint</vt:lpstr>
      <vt:lpstr>Презентация PowerPoint</vt:lpstr>
      <vt:lpstr>Презентация PowerPoint</vt:lpstr>
      <vt:lpstr>Первый выпуск программы «Финно-угорский мир в историко-культурном и социально-историческом измерении», 2015 г.</vt:lpstr>
      <vt:lpstr>Вручение дипломов  магистра</vt:lpstr>
      <vt:lpstr>Вручение дипломов об окончании программы</vt:lpstr>
      <vt:lpstr>Где работают выпускники программы «Финно-угорский мир в историко-культурном и социально-историческом измерении»?</vt:lpstr>
      <vt:lpstr>Где работают выпускники программы «Финно-угорский мир в историко-культурном и социально-историческом измерении»?</vt:lpstr>
      <vt:lpstr>Где работают выпускники программы «Финно-угорский мир в историко-культурном и социально-историческом измерении»?</vt:lpstr>
      <vt:lpstr>Где работают выпускники программы по направлению «История»?</vt:lpstr>
      <vt:lpstr>Где работают выпускники программы по направлению «История»?</vt:lpstr>
      <vt:lpstr>Где работают выпускники программы по направлению «История»?</vt:lpstr>
      <vt:lpstr>Презентация PowerPoint</vt:lpstr>
      <vt:lpstr>Благодарю за внимание!</vt:lpstr>
    </vt:vector>
  </TitlesOfParts>
  <Company>PHILka.RU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Семья Мельниковых</dc:creator>
  <cp:lastModifiedBy>Константин Обухов</cp:lastModifiedBy>
  <cp:revision>31</cp:revision>
  <dcterms:created xsi:type="dcterms:W3CDTF">2017-03-16T08:07:26Z</dcterms:created>
  <dcterms:modified xsi:type="dcterms:W3CDTF">2018-06-12T20:14:59Z</dcterms:modified>
</cp:coreProperties>
</file>