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8"/>
  </p:notesMasterIdLst>
  <p:sldIdLst>
    <p:sldId id="256" r:id="rId2"/>
    <p:sldId id="318" r:id="rId3"/>
    <p:sldId id="349" r:id="rId4"/>
    <p:sldId id="319" r:id="rId5"/>
    <p:sldId id="321" r:id="rId6"/>
    <p:sldId id="330" r:id="rId7"/>
    <p:sldId id="350" r:id="rId8"/>
    <p:sldId id="323" r:id="rId9"/>
    <p:sldId id="325" r:id="rId10"/>
    <p:sldId id="331" r:id="rId11"/>
    <p:sldId id="327" r:id="rId12"/>
    <p:sldId id="324" r:id="rId13"/>
    <p:sldId id="268" r:id="rId14"/>
    <p:sldId id="343" r:id="rId15"/>
    <p:sldId id="345" r:id="rId16"/>
    <p:sldId id="313" r:id="rId17"/>
    <p:sldId id="311" r:id="rId18"/>
    <p:sldId id="315" r:id="rId19"/>
    <p:sldId id="351" r:id="rId20"/>
    <p:sldId id="288" r:id="rId21"/>
    <p:sldId id="304" r:id="rId22"/>
    <p:sldId id="310" r:id="rId23"/>
    <p:sldId id="338" r:id="rId24"/>
    <p:sldId id="340" r:id="rId25"/>
    <p:sldId id="342" r:id="rId26"/>
    <p:sldId id="33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65" autoAdjust="0"/>
    <p:restoredTop sz="93613" autoAdjust="0"/>
  </p:normalViewPr>
  <p:slideViewPr>
    <p:cSldViewPr>
      <p:cViewPr>
        <p:scale>
          <a:sx n="89" d="100"/>
          <a:sy n="89" d="100"/>
        </p:scale>
        <p:origin x="-1188" y="-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9539E-FE45-43C5-84FE-6353345F1D4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13D-6EBD-400E-8696-C7DD73AE0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9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13D-6EBD-400E-8696-C7DD73AE06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2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13D-6EBD-400E-8696-C7DD73AE06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3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13D-6EBD-400E-8696-C7DD73AE061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13D-6EBD-400E-8696-C7DD73AE061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913924" y="2129986"/>
            <a:ext cx="10364163" cy="14703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829751" y="3885533"/>
            <a:ext cx="8534400" cy="1752667"/>
          </a:xfrm>
        </p:spPr>
        <p:txBody>
          <a:bodyPr anchorCtr="1"/>
          <a:lstStyle>
            <a:lvl1pPr marL="0" indent="0" algn="ctr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839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6096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8833921" y="273625"/>
            <a:ext cx="2741761" cy="58570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608636" y="273625"/>
            <a:ext cx="8040952" cy="58570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2690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CC063-C7DE-48A7-8B6C-F463A4EA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8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462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963838" y="4406859"/>
            <a:ext cx="10362236" cy="1362382"/>
          </a:xfrm>
        </p:spPr>
        <p:txBody>
          <a:bodyPr anchor="t" anchorCtr="0"/>
          <a:lstStyle>
            <a:lvl1pPr algn="l">
              <a:defRPr sz="3200" b="1" cap="all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963838" y="2906219"/>
            <a:ext cx="10362236" cy="1500640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730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608636" y="1604333"/>
            <a:ext cx="5391363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84319" y="1604333"/>
            <a:ext cx="5391363" cy="452639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44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0551" y="275070"/>
            <a:ext cx="10972800" cy="1142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10551" y="1535195"/>
            <a:ext cx="5385596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10551" y="2174636"/>
            <a:ext cx="5385596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6193914" y="1535195"/>
            <a:ext cx="5389436" cy="639421"/>
          </a:xfrm>
        </p:spPr>
        <p:txBody>
          <a:bodyPr anchor="b"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900" b="1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6193914" y="2174636"/>
            <a:ext cx="5389436" cy="395177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3995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2504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1203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10563" y="273625"/>
            <a:ext cx="4010887" cy="1160766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767352" y="273626"/>
            <a:ext cx="6815997" cy="585278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10563" y="1434391"/>
            <a:ext cx="4010887" cy="4692015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4308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390400" y="4800024"/>
            <a:ext cx="7315200" cy="567421"/>
          </a:xfrm>
        </p:spPr>
        <p:txBody>
          <a:bodyPr anchor="b" anchorCtr="0"/>
          <a:lstStyle>
            <a:lvl1pPr algn="l">
              <a:defRPr sz="1600" b="1"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2390400" y="612062"/>
            <a:ext cx="7315200" cy="4115952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2390400" y="5367445"/>
            <a:ext cx="7315200" cy="805046"/>
          </a:xfrm>
        </p:spPr>
        <p:txBody>
          <a:bodyPr/>
          <a:lstStyle>
            <a:lvl1pPr marL="0" indent="0">
              <a:buNone/>
              <a:tabLst>
                <a:tab pos="277566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008" algn="l"/>
                <a:tab pos="4365885" algn="l"/>
                <a:tab pos="4729752" algn="l"/>
                <a:tab pos="5093619" algn="l"/>
                <a:tab pos="5457495" algn="l"/>
                <a:tab pos="5821363" algn="l"/>
                <a:tab pos="6185239" algn="l"/>
                <a:tab pos="6549115" algn="l"/>
                <a:tab pos="6912982" algn="l"/>
                <a:tab pos="7276850" algn="l"/>
              </a:tabLst>
              <a:defRPr sz="11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4689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609600" y="273050"/>
            <a:ext cx="109664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609600" y="1603375"/>
            <a:ext cx="10966451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274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607484" y="6246813"/>
            <a:ext cx="2836333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fld id="{E163B1D8-606F-4387-B188-043DCECAD7EA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169833" y="6246813"/>
            <a:ext cx="3860800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740572" rtl="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3574" algn="l"/>
                <a:tab pos="727450" algn="l"/>
                <a:tab pos="1091318" algn="l"/>
                <a:tab pos="1455194" algn="l"/>
                <a:tab pos="1819070" algn="l"/>
                <a:tab pos="2182937" algn="l"/>
                <a:tab pos="2546814" algn="l"/>
                <a:tab pos="2910681" algn="l"/>
                <a:tab pos="3274548" algn="l"/>
                <a:tab pos="3638425" algn="l"/>
                <a:tab pos="4002301" algn="l"/>
                <a:tab pos="4366168" algn="l"/>
                <a:tab pos="4730044" algn="l"/>
                <a:tab pos="5093921" algn="l"/>
                <a:tab pos="5457788" algn="l"/>
                <a:tab pos="5821655" algn="l"/>
                <a:tab pos="6185531" algn="l"/>
                <a:tab pos="6549399" algn="l"/>
                <a:tab pos="6913275" algn="l"/>
                <a:tab pos="7277142" algn="l"/>
              </a:tabLst>
              <a:defRPr lang="ru-RU" sz="11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Arial Unicode MS" pitchFamily="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741834" y="6246813"/>
            <a:ext cx="2836333" cy="46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739775" hangingPunct="0">
              <a:lnSpc>
                <a:spcPct val="95000"/>
              </a:lnSpc>
              <a:tabLst>
                <a:tab pos="0" algn="l"/>
                <a:tab pos="363538" algn="l"/>
                <a:tab pos="727075" algn="l"/>
                <a:tab pos="1090613" algn="l"/>
                <a:tab pos="1454150" algn="l"/>
                <a:tab pos="1817688" algn="l"/>
                <a:tab pos="2182813" algn="l"/>
                <a:tab pos="2546350" algn="l"/>
                <a:tab pos="2909888" algn="l"/>
                <a:tab pos="3273425" algn="l"/>
                <a:tab pos="3636963" algn="l"/>
                <a:tab pos="4002088" algn="l"/>
                <a:tab pos="4365625" algn="l"/>
                <a:tab pos="4729163" algn="l"/>
                <a:tab pos="5092700" algn="l"/>
                <a:tab pos="5456238" algn="l"/>
                <a:tab pos="5821363" algn="l"/>
                <a:tab pos="6184900" algn="l"/>
                <a:tab pos="6548438" algn="l"/>
                <a:tab pos="6911975" algn="l"/>
                <a:tab pos="7277100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76CF7F34-295A-4D33-AD91-91482BADD0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2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slow"/>
  <p:txStyles>
    <p:titleStyle>
      <a:lvl1pPr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lang="ru-RU" sz="3600">
          <a:solidFill>
            <a:srgbClr val="000000"/>
          </a:solidFill>
          <a:latin typeface="Arial" pitchFamily="18"/>
          <a:ea typeface="MS Gothic" pitchFamily="2"/>
        </a:defRPr>
      </a:lvl1pPr>
      <a:lvl2pPr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2pPr>
      <a:lvl3pPr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3pPr>
      <a:lvl4pPr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4pPr>
      <a:lvl5pPr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5pPr>
      <a:lvl6pPr marL="4572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6pPr>
      <a:lvl7pPr marL="9144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7pPr>
      <a:lvl8pPr marL="13716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8pPr>
      <a:lvl9pPr marL="1828800" algn="ctr" defTabSz="7397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0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</a:tabLst>
        <a:defRPr sz="36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276225" indent="-276225" algn="l" defTabSz="739775" rtl="0" eaLnBrk="1" fontAlgn="base" hangingPunct="1">
        <a:lnSpc>
          <a:spcPct val="93000"/>
        </a:lnSpc>
        <a:spcBef>
          <a:spcPct val="0"/>
        </a:spcBef>
        <a:spcAft>
          <a:spcPts val="1150"/>
        </a:spcAft>
        <a:buClr>
          <a:srgbClr val="000000"/>
        </a:buClr>
        <a:buSzPct val="100000"/>
        <a:buFont typeface="Times New Roman" pitchFamily="18" charset="0"/>
        <a:buChar char="•"/>
        <a:tabLst>
          <a:tab pos="276225" algn="l"/>
          <a:tab pos="363538" algn="l"/>
          <a:tab pos="727075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0500" algn="l"/>
          <a:tab pos="4365625" algn="l"/>
          <a:tab pos="4729163" algn="l"/>
          <a:tab pos="5092700" algn="l"/>
          <a:tab pos="5456238" algn="l"/>
          <a:tab pos="5819775" algn="l"/>
          <a:tab pos="6184900" algn="l"/>
          <a:tab pos="6548438" algn="l"/>
          <a:tab pos="6911975" algn="l"/>
          <a:tab pos="7275513" algn="l"/>
        </a:tabLst>
        <a:defRPr lang="ru-RU" sz="2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1pPr>
      <a:lvl2pPr marL="600075" lvl="1" indent="-230188" algn="l" defTabSz="739775" rtl="0" eaLnBrk="1" fontAlgn="base" hangingPunct="1">
        <a:lnSpc>
          <a:spcPct val="93000"/>
        </a:lnSpc>
        <a:spcBef>
          <a:spcPct val="0"/>
        </a:spcBef>
        <a:spcAft>
          <a:spcPts val="925"/>
        </a:spcAft>
        <a:buClr>
          <a:srgbClr val="000000"/>
        </a:buClr>
        <a:buSzPct val="100000"/>
        <a:buFont typeface="Times New Roman" pitchFamily="18" charset="0"/>
        <a:buChar char="–"/>
        <a:tabLst>
          <a:tab pos="600075" algn="l"/>
          <a:tab pos="727075" algn="l"/>
          <a:tab pos="1090613" algn="l"/>
          <a:tab pos="1454150" algn="l"/>
          <a:tab pos="1817688" algn="l"/>
          <a:tab pos="2181225" algn="l"/>
          <a:tab pos="2546350" algn="l"/>
          <a:tab pos="2909888" algn="l"/>
          <a:tab pos="3273425" algn="l"/>
          <a:tab pos="3636963" algn="l"/>
          <a:tab pos="4000500" algn="l"/>
          <a:tab pos="4365625" algn="l"/>
          <a:tab pos="4729163" algn="l"/>
          <a:tab pos="5092700" algn="l"/>
          <a:tab pos="5456238" algn="l"/>
          <a:tab pos="5819775" algn="l"/>
          <a:tab pos="6184900" algn="l"/>
          <a:tab pos="6548438" algn="l"/>
          <a:tab pos="6911975" algn="l"/>
          <a:tab pos="7275513" algn="l"/>
          <a:tab pos="7640638" algn="l"/>
        </a:tabLst>
        <a:defRPr lang="ru-RU" sz="23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2pPr>
      <a:lvl3pPr marL="925513" lvl="2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688"/>
        </a:spcAft>
        <a:buClr>
          <a:srgbClr val="000000"/>
        </a:buClr>
        <a:buSzPct val="100000"/>
        <a:buFont typeface="Times New Roman" pitchFamily="18" charset="0"/>
        <a:buChar char="•"/>
        <a:tabLst>
          <a:tab pos="925513" algn="l"/>
          <a:tab pos="1090613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</a:tabLst>
        <a:defRPr lang="ru-RU" sz="19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3pPr>
      <a:lvl4pPr marL="1295400" lvl="3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pitchFamily="18" charset="0"/>
        <a:buChar char="–"/>
        <a:tabLst>
          <a:tab pos="1295400" algn="l"/>
          <a:tab pos="1454150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4pPr>
      <a:lvl5pPr marL="1665288" lvl="4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5pPr>
      <a:lvl6pPr marL="21224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6pPr>
      <a:lvl7pPr marL="25796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7pPr>
      <a:lvl8pPr marL="30368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8pPr>
      <a:lvl9pPr marL="3494088" indent="-184150" algn="l" defTabSz="739775" rtl="0" eaLnBrk="1" fontAlgn="base" hangingPunct="1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pitchFamily="18" charset="0"/>
        <a:buChar char="»"/>
        <a:tabLst>
          <a:tab pos="1665288" algn="l"/>
          <a:tab pos="1817688" algn="l"/>
          <a:tab pos="2182813" algn="l"/>
          <a:tab pos="2546350" algn="l"/>
          <a:tab pos="2909888" algn="l"/>
          <a:tab pos="3273425" algn="l"/>
          <a:tab pos="3636963" algn="l"/>
          <a:tab pos="4002088" algn="l"/>
          <a:tab pos="4365625" algn="l"/>
          <a:tab pos="4729163" algn="l"/>
          <a:tab pos="5092700" algn="l"/>
          <a:tab pos="5456238" algn="l"/>
          <a:tab pos="5821363" algn="l"/>
          <a:tab pos="6184900" algn="l"/>
          <a:tab pos="6548438" algn="l"/>
          <a:tab pos="6911975" algn="l"/>
          <a:tab pos="7277100" algn="l"/>
          <a:tab pos="7640638" algn="l"/>
          <a:tab pos="8004175" algn="l"/>
          <a:tab pos="8367713" algn="l"/>
          <a:tab pos="8731250" algn="l"/>
        </a:tabLst>
        <a:defRPr lang="ru-RU" sz="1600">
          <a:solidFill>
            <a:srgbClr val="000000"/>
          </a:solidFill>
          <a:latin typeface="Arial" pitchFamily="18"/>
          <a:ea typeface="MS Gothic" pitchFamily="2"/>
          <a:cs typeface="MS Gothic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udsu.ru/admissions/2020/vysshee-obrazovanie-magistratura/prog_mag_202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918" y="2023409"/>
            <a:ext cx="10364163" cy="281118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4000" dirty="0" smtClean="0">
                <a:latin typeface="+mn-lt"/>
              </a:rPr>
              <a:t>Магистерская программа </a:t>
            </a:r>
            <a:r>
              <a:rPr lang="ru-RU" sz="4000" dirty="0">
                <a:latin typeface="+mn-lt"/>
              </a:rPr>
              <a:t>по направлению «История</a:t>
            </a:r>
            <a:r>
              <a:rPr lang="ru-RU" sz="4000" dirty="0" smtClean="0">
                <a:latin typeface="+mn-lt"/>
              </a:rPr>
              <a:t>»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ru-RU" sz="4000" b="1" dirty="0">
                <a:solidFill>
                  <a:schemeClr val="accent2"/>
                </a:solidFill>
                <a:latin typeface="+mn-lt"/>
              </a:rPr>
              <a:t>«Финно-угорский мир в историко-культурном и социально-политическом измерении»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4869160"/>
            <a:ext cx="1296144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-10758"/>
            <a:ext cx="9656515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дисциплины. Вариативная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Этнография финно-угорских </a:t>
            </a:r>
            <a:r>
              <a:rPr lang="ru-RU" b="1" dirty="0" smtClean="0"/>
              <a:t>народов </a:t>
            </a:r>
            <a:r>
              <a:rPr lang="ru-RU" dirty="0" smtClean="0"/>
              <a:t>(</a:t>
            </a:r>
            <a:r>
              <a:rPr lang="ru-RU" dirty="0" err="1" smtClean="0"/>
              <a:t>к.и.н</a:t>
            </a:r>
            <a:r>
              <a:rPr lang="ru-RU" dirty="0" smtClean="0"/>
              <a:t>. Зайцева Е.Н.) 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/>
              <a:t>История культуры финно-угорских народов: традиции и </a:t>
            </a:r>
            <a:r>
              <a:rPr lang="ru-RU" b="1" dirty="0" smtClean="0"/>
              <a:t>новации </a:t>
            </a:r>
            <a:r>
              <a:rPr lang="ru-RU" dirty="0" smtClean="0"/>
              <a:t>(</a:t>
            </a:r>
            <a:r>
              <a:rPr lang="ru-RU" dirty="0" err="1"/>
              <a:t>к.и.н</a:t>
            </a:r>
            <a:r>
              <a:rPr lang="ru-RU" dirty="0"/>
              <a:t>. Зайцева Е.Н.) </a:t>
            </a: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err="1" smtClean="0"/>
              <a:t>Этномузееведение</a:t>
            </a:r>
            <a:r>
              <a:rPr lang="ru-RU" dirty="0" smtClean="0"/>
              <a:t>  </a:t>
            </a:r>
            <a:r>
              <a:rPr lang="ru-RU" dirty="0"/>
              <a:t>(</a:t>
            </a:r>
            <a:r>
              <a:rPr lang="ru-RU" dirty="0" err="1"/>
              <a:t>к.и.н</a:t>
            </a:r>
            <a:r>
              <a:rPr lang="ru-RU" dirty="0"/>
              <a:t>. Зайцева Е.Н.)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Финно-угорские </a:t>
            </a:r>
            <a:r>
              <a:rPr lang="ru-RU" b="1" dirty="0"/>
              <a:t>народы на археологической карте средневековой Евразии </a:t>
            </a:r>
            <a:r>
              <a:rPr lang="ru-RU" b="1" dirty="0" smtClean="0"/>
              <a:t> </a:t>
            </a:r>
            <a:r>
              <a:rPr lang="ru-RU" dirty="0" smtClean="0"/>
              <a:t>( </a:t>
            </a:r>
            <a:r>
              <a:rPr lang="ru-RU" dirty="0" err="1" smtClean="0"/>
              <a:t>к.и.н</a:t>
            </a:r>
            <a:r>
              <a:rPr lang="ru-RU" dirty="0" smtClean="0"/>
              <a:t>. Лещинская Н.А.)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/>
              <a:t>Археология Урала: общие </a:t>
            </a:r>
            <a:r>
              <a:rPr lang="ru-RU" b="1" dirty="0" smtClean="0"/>
              <a:t>проблемы </a:t>
            </a:r>
            <a:r>
              <a:rPr lang="ru-RU" dirty="0" smtClean="0"/>
              <a:t>( </a:t>
            </a:r>
            <a:r>
              <a:rPr lang="ru-RU" dirty="0" err="1" smtClean="0"/>
              <a:t>к.и.н</a:t>
            </a:r>
            <a:r>
              <a:rPr lang="ru-RU" dirty="0" smtClean="0"/>
              <a:t>. Черных Е.М.)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8334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ru-RU" b="1" dirty="0"/>
          </a:p>
          <a:p>
            <a:r>
              <a:rPr lang="ru-RU" sz="3100" b="1" dirty="0" smtClean="0"/>
              <a:t>Информационные </a:t>
            </a:r>
            <a:r>
              <a:rPr lang="ru-RU" sz="3100" b="1" dirty="0"/>
              <a:t>процессы в исторической ретроспективе </a:t>
            </a:r>
            <a:r>
              <a:rPr lang="ru-RU" sz="3100" b="1" dirty="0" smtClean="0"/>
              <a:t> </a:t>
            </a:r>
            <a:r>
              <a:rPr lang="ru-RU" sz="3100" dirty="0" smtClean="0"/>
              <a:t>( </a:t>
            </a:r>
            <a:r>
              <a:rPr lang="ru-RU" sz="3100" dirty="0" err="1" smtClean="0"/>
              <a:t>к.и.н</a:t>
            </a:r>
            <a:r>
              <a:rPr lang="ru-RU" sz="3100" dirty="0" smtClean="0"/>
              <a:t>. </a:t>
            </a:r>
            <a:r>
              <a:rPr lang="ru-RU" sz="3100" dirty="0" err="1" smtClean="0"/>
              <a:t>Митряков</a:t>
            </a:r>
            <a:r>
              <a:rPr lang="ru-RU" sz="3100" dirty="0" smtClean="0"/>
              <a:t> А.Е.)</a:t>
            </a:r>
            <a:endParaRPr lang="ru-RU" sz="3100" dirty="0"/>
          </a:p>
          <a:p>
            <a:r>
              <a:rPr lang="ru-RU" sz="3100" b="1" dirty="0"/>
              <a:t>Информационные технологии в историческом исследовании и </a:t>
            </a:r>
            <a:r>
              <a:rPr lang="ru-RU" sz="3100" b="1" dirty="0" smtClean="0"/>
              <a:t>образовании </a:t>
            </a:r>
            <a:r>
              <a:rPr lang="ru-RU" sz="3100" dirty="0" smtClean="0"/>
              <a:t>( </a:t>
            </a:r>
            <a:r>
              <a:rPr lang="ru-RU" sz="3100" dirty="0" err="1" smtClean="0"/>
              <a:t>к.и.н</a:t>
            </a:r>
            <a:r>
              <a:rPr lang="ru-RU" sz="3100" dirty="0" smtClean="0"/>
              <a:t>. </a:t>
            </a:r>
            <a:r>
              <a:rPr lang="ru-RU" sz="3100" dirty="0" err="1" smtClean="0"/>
              <a:t>Шмыкова</a:t>
            </a:r>
            <a:r>
              <a:rPr lang="ru-RU" sz="3100" dirty="0" smtClean="0"/>
              <a:t> М. Л.)</a:t>
            </a:r>
            <a:endParaRPr lang="ru-RU" sz="3100" dirty="0"/>
          </a:p>
          <a:p>
            <a:pPr>
              <a:lnSpc>
                <a:spcPct val="90000"/>
              </a:lnSpc>
            </a:pPr>
            <a:r>
              <a:rPr lang="ru-RU" sz="3100" b="1" dirty="0" smtClean="0"/>
              <a:t>Этнографическое </a:t>
            </a:r>
            <a:r>
              <a:rPr lang="ru-RU" sz="3100" b="1" dirty="0"/>
              <a:t>финноугроведение и региональная </a:t>
            </a:r>
            <a:r>
              <a:rPr lang="ru-RU" sz="3100" b="1" dirty="0" smtClean="0"/>
              <a:t>историография </a:t>
            </a:r>
            <a:r>
              <a:rPr lang="ru-RU" sz="3100" dirty="0" smtClean="0"/>
              <a:t>( д.и.н. Мельникова О.М.)</a:t>
            </a:r>
          </a:p>
          <a:p>
            <a:pPr>
              <a:lnSpc>
                <a:spcPct val="90000"/>
              </a:lnSpc>
            </a:pPr>
            <a:r>
              <a:rPr lang="ru-RU" sz="3100" b="1" dirty="0"/>
              <a:t>История культуры финно-угорских народов: традиции и </a:t>
            </a:r>
            <a:r>
              <a:rPr lang="ru-RU" sz="3100" b="1" dirty="0" smtClean="0"/>
              <a:t>новации </a:t>
            </a:r>
            <a:r>
              <a:rPr lang="ru-RU" sz="3100" dirty="0" smtClean="0"/>
              <a:t>( </a:t>
            </a:r>
            <a:r>
              <a:rPr lang="ru-RU" sz="3100" dirty="0" err="1" smtClean="0"/>
              <a:t>к.и.н</a:t>
            </a:r>
            <a:r>
              <a:rPr lang="ru-RU" sz="3100" dirty="0" smtClean="0"/>
              <a:t>. Зайцева Е.Н.)</a:t>
            </a:r>
          </a:p>
          <a:p>
            <a:pPr>
              <a:lnSpc>
                <a:spcPct val="90000"/>
              </a:lnSpc>
            </a:pPr>
            <a:r>
              <a:rPr lang="ru-RU" sz="3100" b="1" dirty="0"/>
              <a:t>Методика и дидактика преподавания национально-региональных проблем в гуманитарном </a:t>
            </a:r>
            <a:r>
              <a:rPr lang="ru-RU" sz="3100" b="1" dirty="0" smtClean="0"/>
              <a:t>образовании </a:t>
            </a:r>
            <a:r>
              <a:rPr lang="ru-RU" sz="3100" dirty="0" smtClean="0"/>
              <a:t>( </a:t>
            </a:r>
            <a:r>
              <a:rPr lang="ru-RU" sz="3100" dirty="0" err="1" smtClean="0"/>
              <a:t>к.пед.н</a:t>
            </a:r>
            <a:r>
              <a:rPr lang="ru-RU" sz="3100" dirty="0" smtClean="0"/>
              <a:t>. </a:t>
            </a:r>
            <a:r>
              <a:rPr lang="ru-RU" sz="3100" dirty="0" err="1" smtClean="0"/>
              <a:t>Колзина</a:t>
            </a:r>
            <a:r>
              <a:rPr lang="ru-RU" sz="3100" dirty="0" smtClean="0"/>
              <a:t> А.Л.)</a:t>
            </a:r>
            <a:endParaRPr lang="ru-RU" sz="3100" dirty="0"/>
          </a:p>
          <a:p>
            <a:pPr>
              <a:lnSpc>
                <a:spcPct val="90000"/>
              </a:lnSpc>
            </a:pPr>
            <a:r>
              <a:rPr lang="ru-RU" sz="3100" b="1" dirty="0" smtClean="0"/>
              <a:t>Финский язык</a:t>
            </a:r>
            <a:r>
              <a:rPr lang="ru-RU" sz="3100" dirty="0" smtClean="0"/>
              <a:t> ( к.ф.н. Стрелкова О.Б.)</a:t>
            </a:r>
            <a:endParaRPr lang="ru-RU" sz="3100" dirty="0"/>
          </a:p>
          <a:p>
            <a:pPr>
              <a:lnSpc>
                <a:spcPct val="90000"/>
              </a:lnSpc>
            </a:pPr>
            <a:r>
              <a:rPr lang="ru-RU" sz="3100" b="1" dirty="0"/>
              <a:t>Удмуртский язык</a:t>
            </a:r>
            <a:r>
              <a:rPr lang="ru-RU" sz="3100" dirty="0"/>
              <a:t>( к.ф.н. Стрелкова О.Б</a:t>
            </a:r>
            <a:r>
              <a:rPr lang="ru-RU" sz="3100" dirty="0" smtClean="0"/>
              <a:t>.) </a:t>
            </a:r>
          </a:p>
          <a:p>
            <a:pPr>
              <a:lnSpc>
                <a:spcPct val="90000"/>
              </a:lnSpc>
            </a:pPr>
            <a:r>
              <a:rPr lang="ru-RU" sz="3100" dirty="0" smtClean="0"/>
              <a:t>( факультативно)</a:t>
            </a:r>
            <a:endParaRPr lang="ru-RU" sz="3100" dirty="0"/>
          </a:p>
          <a:p>
            <a:pPr>
              <a:lnSpc>
                <a:spcPct val="90000"/>
              </a:lnSpc>
            </a:pPr>
            <a:endParaRPr lang="ru-RU" sz="31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7488" y="-99392"/>
            <a:ext cx="9656515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дисциплины. Вариативная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составляющая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60648"/>
            <a:ext cx="10966451" cy="70767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Производственная практика, практика по получению профессиональных умений и опыта профессиональной деятельности, </a:t>
            </a:r>
            <a:r>
              <a:rPr lang="ru-RU" b="1" dirty="0"/>
              <a:t>педагогическая </a:t>
            </a:r>
          </a:p>
          <a:p>
            <a:r>
              <a:rPr lang="ru-RU" dirty="0"/>
              <a:t>Производственная практика, </a:t>
            </a:r>
            <a:r>
              <a:rPr lang="ru-RU" b="1" dirty="0"/>
              <a:t>научно-исследовательская работа </a:t>
            </a:r>
          </a:p>
          <a:p>
            <a:r>
              <a:rPr lang="ru-RU" b="1" dirty="0"/>
              <a:t>Учебная практика</a:t>
            </a:r>
            <a:r>
              <a:rPr lang="ru-RU" dirty="0"/>
              <a:t>, практика по получению первичных умений и навыков научно-исследовательской деятельности</a:t>
            </a:r>
          </a:p>
          <a:p>
            <a:r>
              <a:rPr lang="ru-RU" dirty="0"/>
              <a:t> Производственная практика, </a:t>
            </a:r>
            <a:r>
              <a:rPr lang="ru-RU" b="1" dirty="0"/>
              <a:t>преддипломная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8640"/>
            <a:ext cx="10966451" cy="77968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Защита магистерской диссертации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-99392"/>
            <a:ext cx="9670307" cy="1143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магистерских диссертаций, защищенных в рамках программы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127158"/>
              </p:ext>
            </p:extLst>
          </p:nvPr>
        </p:nvGraphicFramePr>
        <p:xfrm>
          <a:off x="623392" y="1412776"/>
          <a:ext cx="11089232" cy="4177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089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12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Темы магистерских диссертаций, защищенных в рамках программы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48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История краеведческой деятельности </a:t>
                      </a:r>
                      <a:r>
                        <a:rPr lang="ru-RU" sz="1400" dirty="0">
                          <a:effectLst/>
                        </a:rPr>
                        <a:t>Национальной библиотеки УР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48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Удмуртские народные игры: историко-сравнительные исследования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600872271"/>
                  </a:ext>
                </a:extLst>
              </a:tr>
              <a:tr h="55648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Этническое измерение политической культуры ( на примере УР)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664713735"/>
                  </a:ext>
                </a:extLst>
              </a:tr>
              <a:tr h="35309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Взаимодействие Волжской </a:t>
                      </a:r>
                      <a:r>
                        <a:rPr lang="ru-RU" sz="1400" dirty="0" err="1" smtClean="0">
                          <a:effectLst/>
                        </a:rPr>
                        <a:t>Булгарии</a:t>
                      </a:r>
                      <a:r>
                        <a:rPr lang="ru-RU" sz="1400" dirty="0" smtClean="0">
                          <a:effectLst/>
                        </a:rPr>
                        <a:t> и финно-угорских народов </a:t>
                      </a:r>
                      <a:r>
                        <a:rPr lang="ru-RU" sz="1400" dirty="0" err="1" smtClean="0">
                          <a:effectLst/>
                        </a:rPr>
                        <a:t>Приуралья</a:t>
                      </a:r>
                      <a:r>
                        <a:rPr lang="ru-RU" sz="1400" dirty="0" smtClean="0">
                          <a:effectLst/>
                        </a:rPr>
                        <a:t> в отечественной историографии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648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Кержаки: история и культура </a:t>
                      </a:r>
                      <a:r>
                        <a:rPr lang="ru-RU" sz="1400" dirty="0" err="1" smtClean="0">
                          <a:effectLst/>
                        </a:rPr>
                        <a:t>верхокамского</a:t>
                      </a:r>
                      <a:r>
                        <a:rPr lang="ru-RU" sz="1400" dirty="0" smtClean="0">
                          <a:effectLst/>
                        </a:rPr>
                        <a:t> старообрядчества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09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Особенности формирования национального правосознания населения Удмуртской Республики (исторический аспект)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27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Финно-угорское наследие в этнографическом собрании Сарапульского музея (МИКСП)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727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Удмуртская деревня: </a:t>
                      </a:r>
                      <a:r>
                        <a:rPr lang="en-US" sz="1400" dirty="0" smtClean="0">
                          <a:effectLst/>
                        </a:rPr>
                        <a:t>XX</a:t>
                      </a:r>
                      <a:r>
                        <a:rPr lang="ru-RU" sz="1400" dirty="0" smtClean="0">
                          <a:effectLst/>
                        </a:rPr>
                        <a:t>– </a:t>
                      </a:r>
                      <a:r>
                        <a:rPr lang="en-US" sz="1400" dirty="0" smtClean="0">
                          <a:effectLst/>
                        </a:rPr>
                        <a:t>XXI </a:t>
                      </a:r>
                      <a:r>
                        <a:rPr lang="ru-RU" sz="1400" dirty="0" smtClean="0">
                          <a:effectLst/>
                        </a:rPr>
                        <a:t>вв. : динамика развития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697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-99392"/>
            <a:ext cx="9886331" cy="1143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магистерских диссертаций, защищенных в рамках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543064"/>
              </p:ext>
            </p:extLst>
          </p:nvPr>
        </p:nvGraphicFramePr>
        <p:xfrm>
          <a:off x="407368" y="1825625"/>
          <a:ext cx="10225136" cy="36982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225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магистерских диссертаций, защищенных в рамках программы</a:t>
                      </a:r>
                      <a:endParaRPr lang="ru-RU" dirty="0"/>
                    </a:p>
                  </a:txBody>
                  <a:tcPr marL="96572" marR="9657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 dirty="0" smtClean="0">
                          <a:effectLst/>
                        </a:rPr>
                        <a:t>Археология,</a:t>
                      </a:r>
                      <a:r>
                        <a:rPr lang="ru-RU" sz="1400" baseline="0" dirty="0" smtClean="0">
                          <a:effectLst/>
                        </a:rPr>
                        <a:t> этнография, истории Удмуртии на страницах региональной периодической печати Удмуртии 1920-1930-х гг.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>
                          <a:effectLst/>
                        </a:rPr>
                        <a:t>«Вятские» и «Пермские епархиальные ведомости как источник по истории региональной археологи и этнологии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Удмуртская женщина в структурах власти (XX в. - начало XXI в.)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Генерация первых профессиональных историков в Удмуртии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>
                          <a:effectLst/>
                        </a:rPr>
                        <a:t>История развития сельского туризма на финно-угорских территориях (на примере Финляндии и Удмуртии)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Среднее </a:t>
                      </a:r>
                      <a:r>
                        <a:rPr lang="ru-RU" sz="1400" dirty="0" err="1">
                          <a:effectLst/>
                        </a:rPr>
                        <a:t>Прикамье</a:t>
                      </a:r>
                      <a:r>
                        <a:rPr lang="ru-RU" sz="1400" dirty="0">
                          <a:effectLst/>
                        </a:rPr>
                        <a:t> в евразийской торговой системе IX - первой трети XIII вв.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81400" algn="l"/>
                        </a:tabLst>
                      </a:pPr>
                      <a:r>
                        <a:rPr lang="ru-RU" sz="1400" dirty="0">
                          <a:effectLst/>
                        </a:rPr>
                        <a:t>Этнокультурная социализация учащихся в условиях города (на примере гимназии №56 </a:t>
                      </a:r>
                      <a:r>
                        <a:rPr lang="ru-RU" sz="1400" dirty="0" smtClean="0">
                          <a:effectLst/>
                        </a:rPr>
                        <a:t> г. Ижевска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429" marR="72429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Историческое краеведение и региональная история в школьном образовании в Удмуртии (1920-е годы </a:t>
                      </a:r>
                      <a:r>
                        <a:rPr lang="en-US" sz="1400" dirty="0" smtClean="0">
                          <a:effectLst/>
                        </a:rPr>
                        <a:t>XX</a:t>
                      </a:r>
                      <a:r>
                        <a:rPr lang="ru-RU" sz="1400" dirty="0" smtClean="0">
                          <a:effectLst/>
                        </a:rPr>
                        <a:t> – начало </a:t>
                      </a:r>
                      <a:r>
                        <a:rPr lang="en-US" sz="1400" dirty="0" smtClean="0">
                          <a:effectLst/>
                        </a:rPr>
                        <a:t>XXI</a:t>
                      </a:r>
                      <a:r>
                        <a:rPr lang="ru-RU" sz="1400" dirty="0" smtClean="0">
                          <a:effectLst/>
                        </a:rPr>
                        <a:t> вв.)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6572" marR="96572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447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016555" cy="7796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Преподаватели, работающие в областях, связанных с тематикой </a:t>
            </a:r>
            <a:r>
              <a:rPr lang="ru-RU" b="1" dirty="0" smtClean="0">
                <a:solidFill>
                  <a:schemeClr val="bg1"/>
                </a:solidFill>
              </a:rPr>
              <a:t>программы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1384" y="1628800"/>
            <a:ext cx="5391363" cy="4526398"/>
          </a:xfrm>
        </p:spPr>
        <p:txBody>
          <a:bodyPr/>
          <a:lstStyle/>
          <a:p>
            <a:r>
              <a:rPr lang="ru-RU" dirty="0"/>
              <a:t>Депутат Государственной Думы Федерального Собрания РФ, д.и.н., профессор РАН</a:t>
            </a:r>
          </a:p>
          <a:p>
            <a:r>
              <a:rPr lang="ru-RU" b="1" dirty="0"/>
              <a:t>Алексей Егорович Загребин</a:t>
            </a:r>
          </a:p>
        </p:txBody>
      </p:sp>
      <p:pic>
        <p:nvPicPr>
          <p:cNvPr id="2050" name="Picture 2" descr="G:\f92ef10a85a728562039f6d17665bd08.jpg"/>
          <p:cNvPicPr>
            <a:picLocks noGrp="1" noChangeAspect="1" noChangeArrowheads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 bwMode="auto">
          <a:xfrm>
            <a:off x="6600055" y="1628800"/>
            <a:ext cx="4049635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16632"/>
            <a:ext cx="10966451" cy="779686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Преподаватели, работающие в областях, связанных с тематикой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1384" y="1556792"/>
            <a:ext cx="5756448" cy="4351338"/>
          </a:xfrm>
        </p:spPr>
        <p:txBody>
          <a:bodyPr/>
          <a:lstStyle/>
          <a:p>
            <a:r>
              <a:rPr lang="ru-RU" dirty="0" smtClean="0"/>
              <a:t>Ученый секретарь Национального музея УР им. К. Герда , </a:t>
            </a:r>
            <a:r>
              <a:rPr lang="ru-RU" dirty="0"/>
              <a:t>к.и.н.,</a:t>
            </a:r>
          </a:p>
          <a:p>
            <a:r>
              <a:rPr lang="ru-RU" dirty="0"/>
              <a:t>доцент </a:t>
            </a:r>
            <a:r>
              <a:rPr lang="ru-RU" b="1" dirty="0"/>
              <a:t>Юрий Александрович Перевозчиков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128" y="1412776"/>
            <a:ext cx="3267059" cy="43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10966451" cy="779686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Преподаватели, работающие в областях, связанных с тематикой </a:t>
            </a:r>
            <a:r>
              <a:rPr lang="ru-RU" b="1" dirty="0" smtClean="0">
                <a:solidFill>
                  <a:schemeClr val="bg1"/>
                </a:solidFill>
              </a:rPr>
              <a:t>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G:\воронцов-в-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60096" y="1916832"/>
            <a:ext cx="4132634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2"/>
          </p:nvPr>
        </p:nvSpPr>
        <p:spPr>
          <a:xfrm>
            <a:off x="623392" y="1628800"/>
            <a:ext cx="5391363" cy="4526398"/>
          </a:xfrm>
        </p:spPr>
        <p:txBody>
          <a:bodyPr>
            <a:normAutofit/>
          </a:bodyPr>
          <a:lstStyle/>
          <a:p>
            <a:r>
              <a:rPr lang="ru-RU" dirty="0" smtClean="0"/>
              <a:t>Старший </a:t>
            </a:r>
            <a:r>
              <a:rPr lang="ru-RU" dirty="0"/>
              <a:t>научный сотрудник центра по изучению современных этнополитических процессов отдела междисциплинарных и прикладных </a:t>
            </a:r>
            <a:r>
              <a:rPr lang="ru-RU" dirty="0" smtClean="0"/>
              <a:t>исследований УИИЯЛ </a:t>
            </a:r>
            <a:r>
              <a:rPr lang="ru-RU" dirty="0" err="1" smtClean="0"/>
              <a:t>УдмФИЦ</a:t>
            </a:r>
            <a:r>
              <a:rPr lang="ru-RU" dirty="0" smtClean="0"/>
              <a:t> </a:t>
            </a:r>
            <a:r>
              <a:rPr lang="ru-RU" dirty="0" err="1" smtClean="0"/>
              <a:t>УрО</a:t>
            </a:r>
            <a:r>
              <a:rPr lang="ru-RU" dirty="0" smtClean="0"/>
              <a:t> РАН, </a:t>
            </a:r>
            <a:r>
              <a:rPr lang="ru-RU" dirty="0"/>
              <a:t>кандидат исторических </a:t>
            </a:r>
            <a:r>
              <a:rPr lang="ru-RU" dirty="0" smtClean="0"/>
              <a:t>наук, доцент</a:t>
            </a:r>
            <a:endParaRPr lang="ru-RU" dirty="0"/>
          </a:p>
          <a:p>
            <a:r>
              <a:rPr lang="ru-RU" b="1" dirty="0"/>
              <a:t>Воронцов Владимир Степанович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0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Преподаватели, работающие в областях, связанных с тематикой </a:t>
            </a:r>
            <a:r>
              <a:rPr lang="ru-RU" b="1" dirty="0" smtClean="0">
                <a:solidFill>
                  <a:schemeClr val="bg1"/>
                </a:solidFill>
              </a:rPr>
              <a:t>программы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772816"/>
            <a:ext cx="5391363" cy="4176464"/>
          </a:xfrm>
        </p:spPr>
        <p:txBody>
          <a:bodyPr/>
          <a:lstStyle/>
          <a:p>
            <a:r>
              <a:rPr lang="ru-RU" dirty="0" smtClean="0"/>
              <a:t>Ученый секретарь архитектурно-этнографического музея-заповедника </a:t>
            </a:r>
            <a:r>
              <a:rPr lang="ru-RU" dirty="0" err="1" smtClean="0"/>
              <a:t>Лудорвай</a:t>
            </a:r>
            <a:r>
              <a:rPr lang="ru-RU" dirty="0" smtClean="0"/>
              <a:t>, </a:t>
            </a:r>
            <a:r>
              <a:rPr lang="ru-RU" dirty="0" err="1" smtClean="0"/>
              <a:t>к.и.н</a:t>
            </a:r>
            <a:r>
              <a:rPr lang="ru-RU" dirty="0" smtClean="0"/>
              <a:t>., доцент</a:t>
            </a:r>
          </a:p>
          <a:p>
            <a:r>
              <a:rPr lang="ru-RU" b="1" dirty="0" smtClean="0"/>
              <a:t>Орлов Павел Анатольевич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060848"/>
            <a:ext cx="377759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128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92" y="188640"/>
            <a:ext cx="10966450" cy="792088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Миссия программы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endParaRPr lang="ru-RU" sz="32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3200" dirty="0" smtClean="0"/>
              <a:t>Формирование </a:t>
            </a:r>
            <a:r>
              <a:rPr lang="ru-RU" sz="3200" dirty="0" smtClean="0"/>
              <a:t>профессионального экспертного </a:t>
            </a:r>
            <a:r>
              <a:rPr lang="ru-RU" sz="3200" dirty="0"/>
              <a:t>сообщества по вопросам национально-регионального, языкового, социально-политического, культурного развития финно-угорских народов </a:t>
            </a:r>
            <a:r>
              <a:rPr lang="ru-RU" sz="3200" dirty="0" smtClean="0"/>
              <a:t>и регионов России с учетом исторического контекста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7448" y="116632"/>
            <a:ext cx="10966451" cy="851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выпуск программы «Финно-угорский мир в историко-культурном и социально-историческом измерении», 2015 г.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1106488"/>
            <a:ext cx="6492875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0"/>
            <a:ext cx="10966451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Где работают выпускники программы  «Финно-угорский мир в историко-культурном и социально-политическом  измерении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ru-RU" dirty="0" smtClean="0"/>
              <a:t>Администрация Главы и Правительства УР</a:t>
            </a:r>
          </a:p>
          <a:p>
            <a:r>
              <a:rPr lang="ru-RU" dirty="0" smtClean="0"/>
              <a:t>Национальная библиотека УР</a:t>
            </a:r>
          </a:p>
          <a:p>
            <a:r>
              <a:rPr lang="ru-RU" dirty="0" smtClean="0"/>
              <a:t>Региональные СМИ</a:t>
            </a:r>
          </a:p>
          <a:p>
            <a:r>
              <a:rPr lang="ru-RU" dirty="0" err="1" smtClean="0"/>
              <a:t>Сарапульский</a:t>
            </a:r>
            <a:r>
              <a:rPr lang="ru-RU" dirty="0" smtClean="0"/>
              <a:t> историко-культурный и архитектурный музей-заповедник</a:t>
            </a:r>
          </a:p>
          <a:p>
            <a:r>
              <a:rPr lang="ru-RU" dirty="0" smtClean="0"/>
              <a:t>Агентство по государственной охране объектов культурного наследия УР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ТРК «Моя Удмуртия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Общеобразовательные школы </a:t>
            </a:r>
          </a:p>
          <a:p>
            <a:r>
              <a:rPr lang="ru-RU" dirty="0" smtClean="0"/>
              <a:t>Национальный музей УР им. К Герда</a:t>
            </a:r>
          </a:p>
          <a:p>
            <a:r>
              <a:rPr lang="ru-RU" dirty="0" smtClean="0"/>
              <a:t>Министерство национальной политики УР</a:t>
            </a:r>
          </a:p>
          <a:p>
            <a:r>
              <a:rPr lang="ru-RU" dirty="0" smtClean="0"/>
              <a:t>Архивная служба Удмуртии</a:t>
            </a:r>
          </a:p>
          <a:p>
            <a:r>
              <a:rPr lang="ru-RU" dirty="0" err="1" smtClean="0"/>
              <a:t>УдГУ</a:t>
            </a:r>
            <a:r>
              <a:rPr lang="ru-RU" dirty="0" smtClean="0"/>
              <a:t>, </a:t>
            </a:r>
            <a:r>
              <a:rPr lang="ru-RU" dirty="0" err="1" smtClean="0"/>
              <a:t>ИжГТУ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3392" y="0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2020 г.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13 </a:t>
            </a:r>
            <a:r>
              <a:rPr lang="ru-RU" sz="3600" b="1" dirty="0"/>
              <a:t>бюджетных мест</a:t>
            </a:r>
          </a:p>
          <a:p>
            <a:r>
              <a:rPr lang="ru-RU" sz="3600" b="1" dirty="0"/>
              <a:t>Вступительные испытания – собеседование!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3222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вступительных испытаний: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Устное собеседование </a:t>
            </a:r>
            <a:r>
              <a:rPr lang="ru-RU" b="1" dirty="0"/>
              <a:t>предполагает обсуждение вопросов </a:t>
            </a:r>
            <a:r>
              <a:rPr lang="ru-RU" b="1" dirty="0">
                <a:solidFill>
                  <a:schemeClr val="accent2"/>
                </a:solidFill>
              </a:rPr>
              <a:t>по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</a:rPr>
              <a:t>заранее объявленным темам. 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/>
              <a:t>Абитуриент </a:t>
            </a:r>
            <a:r>
              <a:rPr lang="ru-RU" b="1" dirty="0">
                <a:solidFill>
                  <a:schemeClr val="accent2"/>
                </a:solidFill>
              </a:rPr>
              <a:t>самостоятельно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выбирает для изложения любую из представленных для собеседования тем. </a:t>
            </a:r>
            <a:endParaRPr lang="ru-RU" b="1" dirty="0" smtClean="0"/>
          </a:p>
          <a:p>
            <a:r>
              <a:rPr lang="ru-RU" dirty="0" smtClean="0"/>
              <a:t>Абитуриент </a:t>
            </a:r>
            <a:r>
              <a:rPr lang="ru-RU" dirty="0"/>
              <a:t>в свободной форме излагает свое понимание темы. </a:t>
            </a:r>
          </a:p>
        </p:txBody>
      </p:sp>
    </p:spTree>
    <p:extLst>
      <p:ext uri="{BB962C8B-B14F-4D97-AF65-F5344CB8AC3E}">
        <p14:creationId xmlns:p14="http://schemas.microsoft.com/office/powerpoint/2010/main" val="80332122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66451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Темы для собеседования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234" y="1708410"/>
            <a:ext cx="10515600" cy="4351338"/>
          </a:xfrm>
        </p:spPr>
        <p:txBody>
          <a:bodyPr>
            <a:normAutofit fontScale="40000" lnSpcReduction="20000"/>
          </a:bodyPr>
          <a:lstStyle/>
          <a:p>
            <a:r>
              <a:rPr lang="ru-RU" sz="4600" b="1" dirty="0"/>
              <a:t>Тема 1. Источники по истории стран и регионов компактного проживания финно-угорских народов</a:t>
            </a:r>
            <a:r>
              <a:rPr lang="ru-RU" sz="4600" b="1" dirty="0" smtClean="0"/>
              <a:t>.</a:t>
            </a:r>
          </a:p>
          <a:p>
            <a:r>
              <a:rPr lang="ru-RU" sz="4600" b="1" dirty="0"/>
              <a:t>Тема 2. Этническая история финно-угорских народов</a:t>
            </a:r>
            <a:r>
              <a:rPr lang="ru-RU" sz="4600" b="1" dirty="0" smtClean="0"/>
              <a:t>.</a:t>
            </a:r>
          </a:p>
          <a:p>
            <a:r>
              <a:rPr lang="ru-RU" sz="4600" b="1" dirty="0"/>
              <a:t>Тема 3. История изучения истории регионов компактного проживания финно-угорских народов</a:t>
            </a:r>
            <a:r>
              <a:rPr lang="ru-RU" sz="4600" b="1" dirty="0" smtClean="0"/>
              <a:t>.</a:t>
            </a:r>
          </a:p>
          <a:p>
            <a:r>
              <a:rPr lang="ru-RU" sz="4600" b="1" dirty="0"/>
              <a:t>Тема 4.</a:t>
            </a:r>
            <a:r>
              <a:rPr lang="ru-RU" sz="4600" dirty="0"/>
              <a:t> </a:t>
            </a:r>
            <a:r>
              <a:rPr lang="ru-RU" sz="4600" b="1" dirty="0"/>
              <a:t>Характеристика конкретного исторического события, связанного с историей одной из стран или региона компактного проживания финно-угорских народов.</a:t>
            </a:r>
            <a:endParaRPr lang="ru-RU" sz="4600" dirty="0"/>
          </a:p>
          <a:p>
            <a:r>
              <a:rPr lang="ru-RU" sz="4600" b="1" dirty="0" smtClean="0"/>
              <a:t>Тема 5</a:t>
            </a:r>
            <a:r>
              <a:rPr lang="ru-RU" sz="4600" b="1" dirty="0"/>
              <a:t>. Дать исторический портрет любого деятеля, известного в связи с историей одного из регионов компактного проживания финно-угорских народов</a:t>
            </a:r>
            <a:r>
              <a:rPr lang="ru-RU" sz="4600" dirty="0"/>
              <a:t> </a:t>
            </a:r>
          </a:p>
          <a:p>
            <a:endParaRPr lang="ru-RU" sz="4600" dirty="0"/>
          </a:p>
          <a:p>
            <a:endParaRPr lang="ru-RU" sz="4600" dirty="0"/>
          </a:p>
          <a:p>
            <a:r>
              <a:rPr lang="ru-RU" sz="4600" dirty="0"/>
              <a:t/>
            </a:r>
            <a:br>
              <a:rPr lang="ru-RU" sz="4600" dirty="0"/>
            </a:b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763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-99392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Подробная программа и методические рекомендации к собеседованию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 Приемной комиссии </a:t>
            </a:r>
            <a:r>
              <a:rPr lang="ru-RU" dirty="0" err="1" smtClean="0"/>
              <a:t>УдГУ</a:t>
            </a:r>
            <a:r>
              <a:rPr lang="ru-RU" dirty="0" smtClean="0"/>
              <a:t>: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://udsu.ru/admissions/2020/vysshee-obrazovanie-magistratura/prog_mag_2020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3648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6964" y="0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и Вам в Вашей профессиональной деятельности будут полезны 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компетенции, </a:t>
            </a:r>
            <a:r>
              <a:rPr lang="ru-RU" alt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Вы можете получить, обучаясь по программе</a:t>
            </a:r>
            <a:r>
              <a:rPr lang="ru-RU" alt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509120"/>
            <a:ext cx="2031603" cy="13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63" y="4437112"/>
            <a:ext cx="225497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63" y="2924944"/>
            <a:ext cx="2254973" cy="12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63" y="1268760"/>
            <a:ext cx="232698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924944"/>
            <a:ext cx="216024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28" y="1268760"/>
            <a:ext cx="2016224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Grp="1" noChangeAspect="1" noChangeArrowheads="1"/>
          </p:cNvPicPr>
          <p:nvPr>
            <p:ph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9448"/>
            <a:ext cx="2287364" cy="14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437112"/>
            <a:ext cx="2592288" cy="14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924944"/>
            <a:ext cx="2520280" cy="12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366838"/>
            <a:ext cx="2304256" cy="141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924944"/>
            <a:ext cx="237626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509120"/>
            <a:ext cx="1728192" cy="133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113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10966451" cy="70767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Подготовка специалистов высокой квалификации </a:t>
            </a:r>
            <a:r>
              <a:rPr lang="ru-RU" b="1" dirty="0"/>
              <a:t>для системы образования, науки, средств массовой информации, государственного и муниципального управления, туризма, библиотечной, </a:t>
            </a:r>
            <a:r>
              <a:rPr lang="ru-RU" b="1" dirty="0" smtClean="0"/>
              <a:t>музейной, </a:t>
            </a:r>
            <a:r>
              <a:rPr lang="ru-RU" b="1" dirty="0"/>
              <a:t>архивной сферы, </a:t>
            </a:r>
          </a:p>
          <a:p>
            <a:pPr>
              <a:lnSpc>
                <a:spcPct val="80000"/>
              </a:lnSpc>
            </a:pPr>
            <a:r>
              <a:rPr lang="ru-RU" dirty="0"/>
              <a:t>обладающих компетенциями для принятия и реализации решений, учитывающих национально-региональную </a:t>
            </a:r>
            <a:r>
              <a:rPr lang="ru-RU" dirty="0" smtClean="0"/>
              <a:t>составляющую </a:t>
            </a:r>
            <a:r>
              <a:rPr lang="ru-RU" dirty="0"/>
              <a:t>общественного развития. 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517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7408" y="273050"/>
            <a:ext cx="10808643" cy="7076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 программы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endParaRPr lang="ru-RU" b="1" dirty="0"/>
          </a:p>
          <a:p>
            <a:pPr marL="609600" indent="-609600"/>
            <a:r>
              <a:rPr lang="ru-RU" b="1" dirty="0"/>
              <a:t>Форма обучения</a:t>
            </a:r>
            <a:r>
              <a:rPr lang="ru-RU" dirty="0"/>
              <a:t>:</a:t>
            </a:r>
            <a:r>
              <a:rPr lang="ru-RU" b="1" dirty="0"/>
              <a:t> </a:t>
            </a:r>
            <a:r>
              <a:rPr lang="ru-RU" dirty="0"/>
              <a:t>очная</a:t>
            </a:r>
            <a:endParaRPr lang="ru-RU" b="1" dirty="0"/>
          </a:p>
          <a:p>
            <a:pPr marL="609600" indent="-609600"/>
            <a:r>
              <a:rPr lang="ru-RU" b="1" dirty="0"/>
              <a:t>Срок обучения</a:t>
            </a:r>
            <a:r>
              <a:rPr lang="ru-RU" dirty="0"/>
              <a:t>: 2 года</a:t>
            </a:r>
            <a:endParaRPr lang="ru-RU" b="1" dirty="0"/>
          </a:p>
          <a:p>
            <a:pPr marL="609600" indent="-609600"/>
            <a:r>
              <a:rPr lang="ru-RU" b="1" dirty="0"/>
              <a:t>Язык обучения</a:t>
            </a:r>
            <a:r>
              <a:rPr lang="ru-RU" dirty="0"/>
              <a:t>: </a:t>
            </a:r>
            <a:r>
              <a:rPr lang="ru-RU" dirty="0" smtClean="0"/>
              <a:t>русский; </a:t>
            </a:r>
            <a:r>
              <a:rPr lang="ru-RU" dirty="0"/>
              <a:t>изучение финского и удмуртского языков</a:t>
            </a:r>
            <a:endParaRPr lang="ru-RU" b="1" dirty="0"/>
          </a:p>
          <a:p>
            <a:pPr marL="609600" indent="-609600"/>
            <a:r>
              <a:rPr lang="ru-RU" b="1" dirty="0"/>
              <a:t>Степень (квалификация) выпускника: </a:t>
            </a:r>
            <a:r>
              <a:rPr lang="ru-RU" dirty="0" smtClean="0"/>
              <a:t>магистр </a:t>
            </a:r>
          </a:p>
          <a:p>
            <a:pPr marL="609600" indent="-609600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10966451" cy="635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для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поступающих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ru-RU" sz="2800" dirty="0" smtClean="0"/>
              <a:t>Диплом </a:t>
            </a:r>
            <a:r>
              <a:rPr lang="ru-RU" sz="2800" dirty="0"/>
              <a:t>(степень) бакалавра</a:t>
            </a:r>
          </a:p>
          <a:p>
            <a:pPr marL="609600" indent="-609600"/>
            <a:r>
              <a:rPr lang="ru-RU" sz="2800" dirty="0"/>
              <a:t>Диплом специалиста в широких областях социальных и гуманитарных наук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/>
          <a:p>
            <a:pPr eaLnBrk="1" hangingPunct="1"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 программы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600201"/>
            <a:ext cx="6120680" cy="4525963"/>
          </a:xfrm>
        </p:spPr>
        <p:txBody>
          <a:bodyPr>
            <a:normAutofit/>
          </a:bodyPr>
          <a:lstStyle/>
          <a:p>
            <a:pPr marL="533400" indent="-533400"/>
            <a:r>
              <a:rPr lang="ru-RU" sz="2400" dirty="0"/>
              <a:t>Почётный работник высшего профессионального </a:t>
            </a:r>
            <a:r>
              <a:rPr lang="ru-RU" sz="2400" dirty="0" smtClean="0"/>
              <a:t>образования</a:t>
            </a:r>
            <a:r>
              <a:rPr lang="ru-RU" sz="2400" dirty="0"/>
              <a:t> </a:t>
            </a:r>
            <a:r>
              <a:rPr lang="ru-RU" sz="2400" dirty="0" smtClean="0"/>
              <a:t>Российской</a:t>
            </a:r>
            <a:r>
              <a:rPr lang="ru-RU" sz="2400" dirty="0"/>
              <a:t> </a:t>
            </a:r>
            <a:r>
              <a:rPr lang="ru-RU" sz="2400" dirty="0" smtClean="0"/>
              <a:t>Федерации</a:t>
            </a:r>
            <a:endParaRPr lang="ru-RU" sz="2400" dirty="0"/>
          </a:p>
          <a:p>
            <a:pPr marL="533400" indent="-533400"/>
            <a:r>
              <a:rPr lang="ru-RU" sz="2400" dirty="0"/>
              <a:t>Д</a:t>
            </a:r>
            <a:r>
              <a:rPr lang="ru-RU" sz="2400" dirty="0" smtClean="0"/>
              <a:t>октор </a:t>
            </a:r>
            <a:r>
              <a:rPr lang="ru-RU" sz="2400" dirty="0"/>
              <a:t>исторических наук</a:t>
            </a:r>
          </a:p>
          <a:p>
            <a:pPr marL="533400" indent="-533400"/>
            <a:r>
              <a:rPr lang="ru-RU" sz="2400" b="1" dirty="0" smtClean="0"/>
              <a:t>Мельникова </a:t>
            </a:r>
            <a:r>
              <a:rPr lang="ru-RU" sz="2400" b="1" dirty="0"/>
              <a:t>Ольга Михайловна </a:t>
            </a:r>
            <a:r>
              <a:rPr lang="ru-RU" sz="2400" b="1" dirty="0" smtClean="0">
                <a:solidFill>
                  <a:srgbClr val="0070C0"/>
                </a:solidFill>
              </a:rPr>
              <a:t>superlvovich2012@yandex.ru </a:t>
            </a:r>
            <a:endParaRPr lang="ru-RU" sz="2400" b="1" dirty="0">
              <a:solidFill>
                <a:srgbClr val="0070C0"/>
              </a:solidFill>
            </a:endParaRPr>
          </a:p>
          <a:p>
            <a:pPr marL="533400" indent="-533400"/>
            <a:r>
              <a:rPr lang="ru-RU" sz="2400" b="1" dirty="0" smtClean="0">
                <a:solidFill>
                  <a:srgbClr val="0070C0"/>
                </a:solidFill>
              </a:rPr>
              <a:t>+7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912 457 63 </a:t>
            </a:r>
            <a:r>
              <a:rPr lang="ru-RU" sz="2400" b="1" dirty="0" smtClean="0">
                <a:solidFill>
                  <a:srgbClr val="0070C0"/>
                </a:solidFill>
              </a:rPr>
              <a:t>24</a:t>
            </a:r>
            <a:endParaRPr lang="ru-RU" sz="2400" b="1" dirty="0">
              <a:solidFill>
                <a:srgbClr val="0070C0"/>
              </a:solidFill>
            </a:endParaRPr>
          </a:p>
          <a:p>
            <a:pPr marL="533400" indent="-533400"/>
            <a:r>
              <a:rPr lang="ru-RU" sz="2400" b="1" dirty="0" smtClean="0"/>
              <a:t>ВК:</a:t>
            </a:r>
            <a:r>
              <a:rPr lang="en-US" sz="2400" b="1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Мельникова Ольга</a:t>
            </a:r>
          </a:p>
          <a:p>
            <a:pPr marL="533400" indent="-533400"/>
            <a:r>
              <a:rPr lang="en-GB" sz="2400" b="1" dirty="0" smtClean="0"/>
              <a:t>Skype</a:t>
            </a:r>
            <a:r>
              <a:rPr lang="ru-RU" sz="2400" b="1" dirty="0" smtClean="0"/>
              <a:t>: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melnikovy3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Семья Мельниковых\Pictures\DSC_630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4152" y="1340768"/>
            <a:ext cx="3017520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392" y="0"/>
            <a:ext cx="10966451" cy="1143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Выпускающая кафедра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Кафедра истории Удмуртии, археологии и этнологии Института истории и социологии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332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273050"/>
            <a:ext cx="10520611" cy="851694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дисциплины. Базовая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Актуальные проблемы исторических исследований </a:t>
            </a:r>
            <a:r>
              <a:rPr lang="ru-RU" sz="2800" dirty="0"/>
              <a:t>( д.и.н., проф. РАН Загребин А.Е., </a:t>
            </a:r>
            <a:r>
              <a:rPr lang="ru-RU" sz="2800" dirty="0" err="1"/>
              <a:t>к.и.н</a:t>
            </a:r>
            <a:r>
              <a:rPr lang="ru-RU" sz="2800" dirty="0"/>
              <a:t>. </a:t>
            </a:r>
            <a:r>
              <a:rPr lang="ru-RU" sz="2800" dirty="0" err="1"/>
              <a:t>Митряков</a:t>
            </a:r>
            <a:r>
              <a:rPr lang="ru-RU" sz="2800" dirty="0"/>
              <a:t> А.Е.)</a:t>
            </a:r>
          </a:p>
          <a:p>
            <a:r>
              <a:rPr lang="ru-RU" sz="2800" b="1" dirty="0"/>
              <a:t>Философия и методология истории </a:t>
            </a:r>
            <a:r>
              <a:rPr lang="ru-RU" sz="2800" dirty="0"/>
              <a:t>(д.и.н. Мельникова О.М.)</a:t>
            </a:r>
          </a:p>
          <a:p>
            <a:r>
              <a:rPr lang="ru-RU" sz="2800" b="1" dirty="0"/>
              <a:t>Особенности национального правосознания в исторической ретроспективе </a:t>
            </a:r>
            <a:r>
              <a:rPr lang="ru-RU" sz="2800" dirty="0"/>
              <a:t>( </a:t>
            </a:r>
            <a:r>
              <a:rPr lang="ru-RU" sz="2800" dirty="0" err="1"/>
              <a:t>к.и.н</a:t>
            </a:r>
            <a:r>
              <a:rPr lang="ru-RU" sz="2800" dirty="0"/>
              <a:t>. Котляров Д.А.)</a:t>
            </a:r>
          </a:p>
          <a:p>
            <a:r>
              <a:rPr lang="ru-RU" sz="2800" b="1" dirty="0"/>
              <a:t>Междисциплинарные подходы в современной исторической науке  </a:t>
            </a:r>
            <a:r>
              <a:rPr lang="ru-RU" sz="2800" dirty="0"/>
              <a:t>(д.и.н. Мельникова О.М.)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188640"/>
            <a:ext cx="10664627" cy="7076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дисциплины.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Вариативная составляющая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Социально-культурное проектирование в финно-угорском пространстве: ресурсы, идеи, </a:t>
            </a:r>
            <a:r>
              <a:rPr lang="ru-RU" b="1" dirty="0" smtClean="0"/>
              <a:t>практики </a:t>
            </a:r>
            <a:r>
              <a:rPr lang="ru-RU" dirty="0" smtClean="0"/>
              <a:t>(ученый секретарь Национального музея УР, </a:t>
            </a:r>
            <a:r>
              <a:rPr lang="ru-RU" dirty="0" err="1" smtClean="0"/>
              <a:t>к.и.н</a:t>
            </a:r>
            <a:r>
              <a:rPr lang="ru-RU" dirty="0" smtClean="0"/>
              <a:t>. Перевозчиков Ю. А.)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/>
              <a:t>Этнические меньшинства, региональные языки и </a:t>
            </a:r>
            <a:r>
              <a:rPr lang="ru-RU" b="1" dirty="0" err="1"/>
              <a:t>этнополитика</a:t>
            </a:r>
            <a:r>
              <a:rPr lang="ru-RU" b="1" dirty="0"/>
              <a:t> в исторической </a:t>
            </a:r>
            <a:r>
              <a:rPr lang="ru-RU" b="1" dirty="0" err="1"/>
              <a:t>рестроспективе</a:t>
            </a:r>
            <a:r>
              <a:rPr lang="ru-RU" b="1" dirty="0"/>
              <a:t> </a:t>
            </a:r>
            <a:r>
              <a:rPr lang="ru-RU" dirty="0"/>
              <a:t>(ученый секретарь Национального музея УР, </a:t>
            </a:r>
            <a:r>
              <a:rPr lang="ru-RU" dirty="0" err="1"/>
              <a:t>к.и.н</a:t>
            </a:r>
            <a:r>
              <a:rPr lang="ru-RU" dirty="0"/>
              <a:t>. Перевозчиков </a:t>
            </a:r>
            <a:r>
              <a:rPr lang="ru-RU" dirty="0" smtClean="0"/>
              <a:t>Ю. А.)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 err="1" smtClean="0"/>
              <a:t>Этносоциология</a:t>
            </a:r>
            <a:r>
              <a:rPr lang="ru-RU" b="1" dirty="0" smtClean="0"/>
              <a:t> (</a:t>
            </a:r>
            <a:r>
              <a:rPr lang="ru-RU" dirty="0" smtClean="0"/>
              <a:t>старший научный сотрудник отдела междисциплинарных и прикладных исследований Удмуртского института истории, языка и литературы </a:t>
            </a:r>
            <a:r>
              <a:rPr lang="ru-RU" dirty="0" err="1" smtClean="0"/>
              <a:t>УдмФИЦ</a:t>
            </a:r>
            <a:r>
              <a:rPr lang="ru-RU" dirty="0" smtClean="0"/>
              <a:t> </a:t>
            </a:r>
            <a:r>
              <a:rPr lang="ru-RU" dirty="0" err="1" smtClean="0"/>
              <a:t>УрО</a:t>
            </a:r>
            <a:r>
              <a:rPr lang="ru-RU" dirty="0" smtClean="0"/>
              <a:t> РАН Воронцов В.С.)</a:t>
            </a:r>
            <a:endParaRPr lang="ru-RU" dirty="0"/>
          </a:p>
          <a:p>
            <a:pPr>
              <a:lnSpc>
                <a:spcPct val="90000"/>
              </a:lnSpc>
            </a:pPr>
            <a:r>
              <a:rPr lang="ru-RU" b="1" dirty="0" err="1" smtClean="0"/>
              <a:t>Этнодемография</a:t>
            </a:r>
            <a:r>
              <a:rPr lang="ru-RU" dirty="0" smtClean="0"/>
              <a:t> (ученый секретарь музея-заповедника «</a:t>
            </a:r>
            <a:r>
              <a:rPr lang="ru-RU" dirty="0" err="1" smtClean="0"/>
              <a:t>Лудорвай</a:t>
            </a:r>
            <a:r>
              <a:rPr lang="ru-RU" dirty="0" smtClean="0"/>
              <a:t>», </a:t>
            </a:r>
            <a:r>
              <a:rPr lang="ru-RU" dirty="0" err="1" smtClean="0"/>
              <a:t>к.и.н</a:t>
            </a:r>
            <a:r>
              <a:rPr lang="ru-RU" dirty="0" smtClean="0"/>
              <a:t>. Орлов П.А.)</a:t>
            </a:r>
            <a:endParaRPr lang="ru-RU" dirty="0"/>
          </a:p>
          <a:p>
            <a:pPr>
              <a:lnSpc>
                <a:spcPct val="90000"/>
              </a:lnSpc>
            </a:pPr>
            <a:endParaRPr lang="ru-RU" b="1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лад ректора_30.08.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презентации, брендбук</Template>
  <TotalTime>429</TotalTime>
  <Words>1036</Words>
  <Application>Microsoft Office PowerPoint</Application>
  <PresentationFormat>Произвольный</PresentationFormat>
  <Paragraphs>127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доклад ректора_30.08.18</vt:lpstr>
      <vt:lpstr>Магистерская программа по направлению «История» «Финно-угорский мир в историко-культурном и социально-политическом измерении»</vt:lpstr>
      <vt:lpstr>Миссия программы</vt:lpstr>
      <vt:lpstr>Цель программы</vt:lpstr>
      <vt:lpstr>Общая характеристика программы</vt:lpstr>
      <vt:lpstr>Требования для поступающих</vt:lpstr>
      <vt:lpstr>Руководитель  программы</vt:lpstr>
      <vt:lpstr>Выпускающая кафедра</vt:lpstr>
      <vt:lpstr>Основные дисциплины. Базовая часть </vt:lpstr>
      <vt:lpstr>Основные дисциплины. Вариативная составляющая</vt:lpstr>
      <vt:lpstr>Основные дисциплины. Вариативная составляющая</vt:lpstr>
      <vt:lpstr>Основные дисциплины. Вариативная составляющая</vt:lpstr>
      <vt:lpstr>Практики</vt:lpstr>
      <vt:lpstr>Государственная итоговая аттестация</vt:lpstr>
      <vt:lpstr>Темы магистерских диссертаций, защищенных в рамках программы</vt:lpstr>
      <vt:lpstr>Темы магистерских диссертаций, защищенных в рамках программы</vt:lpstr>
      <vt:lpstr>Преподаватели, работающие в областях, связанных с тематикой программы</vt:lpstr>
      <vt:lpstr>Преподаватели, работающие в областях, связанных с тематикой программы</vt:lpstr>
      <vt:lpstr>Преподаватели, работающие в областях, связанных с тематикой программы</vt:lpstr>
      <vt:lpstr>Преподаватели, работающие в областях, связанных с тематикой программы</vt:lpstr>
      <vt:lpstr>Первый выпуск программы «Финно-угорский мир в историко-культурном и социально-историческом измерении», 2015 г.</vt:lpstr>
      <vt:lpstr>Где работают выпускники программы  «Финно-угорский мир в историко-культурном и социально-политическом  измерении»</vt:lpstr>
      <vt:lpstr>Набор 2020 г. </vt:lpstr>
      <vt:lpstr>Программа вступительных испытаний:</vt:lpstr>
      <vt:lpstr>Темы для собеседования:  </vt:lpstr>
      <vt:lpstr>Подробная программа и методические рекомендации к собеседованию</vt:lpstr>
      <vt:lpstr>Возможно, и Вам в Вашей профессиональной деятельности будут полезны компетенции, которые Вы можете получить, обучаясь по программе!</vt:lpstr>
    </vt:vector>
  </TitlesOfParts>
  <Company>PHILka.RU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Мельниковых</dc:creator>
  <cp:lastModifiedBy>Пользователь Windows</cp:lastModifiedBy>
  <cp:revision>59</cp:revision>
  <dcterms:created xsi:type="dcterms:W3CDTF">2017-03-16T08:07:26Z</dcterms:created>
  <dcterms:modified xsi:type="dcterms:W3CDTF">2020-05-12T16:55:20Z</dcterms:modified>
</cp:coreProperties>
</file>